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8" r:id="rId1"/>
  </p:sldMasterIdLst>
  <p:notesMasterIdLst>
    <p:notesMasterId r:id="rId18"/>
  </p:notesMasterIdLst>
  <p:sldIdLst>
    <p:sldId id="361" r:id="rId2"/>
    <p:sldId id="271" r:id="rId3"/>
    <p:sldId id="362" r:id="rId4"/>
    <p:sldId id="272" r:id="rId5"/>
    <p:sldId id="294" r:id="rId6"/>
    <p:sldId id="367" r:id="rId7"/>
    <p:sldId id="363" r:id="rId8"/>
    <p:sldId id="372" r:id="rId9"/>
    <p:sldId id="373" r:id="rId10"/>
    <p:sldId id="374" r:id="rId11"/>
    <p:sldId id="364" r:id="rId12"/>
    <p:sldId id="365" r:id="rId13"/>
    <p:sldId id="368" r:id="rId14"/>
    <p:sldId id="371" r:id="rId15"/>
    <p:sldId id="370" r:id="rId16"/>
    <p:sldId id="356" r:id="rId17"/>
  </p:sldIdLst>
  <p:sldSz cx="9144000" cy="6858000" type="screen4x3"/>
  <p:notesSz cx="6858000" cy="9144000"/>
  <p:embeddedFontLst>
    <p:embeddedFont>
      <p:font typeface="나눔고딕 ExtraBold" panose="020D0904000000000000" pitchFamily="50" charset="-127"/>
      <p:bold r:id="rId19"/>
    </p:embeddedFont>
    <p:embeddedFont>
      <p:font typeface="나눔스퀘어" panose="020B0600000101010101" pitchFamily="50" charset="-127"/>
      <p:regular r:id="rId20"/>
    </p:embeddedFont>
    <p:embeddedFont>
      <p:font typeface="나눔스퀘어 ExtraBold" panose="020B0600000101010101" pitchFamily="50" charset="-127"/>
      <p:bold r:id="rId21"/>
    </p:embeddedFont>
    <p:embeddedFont>
      <p:font typeface="나눔스퀘어라운드 Bold" panose="020B0600000101010101" pitchFamily="50" charset="-127"/>
      <p:bold r:id="rId22"/>
    </p:embeddedFont>
    <p:embeddedFont>
      <p:font typeface="나눔스퀘어라운드 Extra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배달의민족 한나는 열한살" panose="020B0600000101010101" pitchFamily="50" charset="-127"/>
      <p:regular r:id="rId26"/>
    </p:embeddedFont>
    <p:embeddedFont>
      <p:font typeface="배달의민족 한나체 Air" panose="020B0600000101010101" pitchFamily="50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328"/>
    <a:srgbClr val="703F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44" autoAdjust="0"/>
    <p:restoredTop sz="94492" autoAdjust="0"/>
  </p:normalViewPr>
  <p:slideViewPr>
    <p:cSldViewPr snapToGrid="0">
      <p:cViewPr varScale="1">
        <p:scale>
          <a:sx n="72" d="100"/>
          <a:sy n="72" d="100"/>
        </p:scale>
        <p:origin x="127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2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1728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4E573-8D30-4465-9D61-B5F6EF472A08}" type="datetimeFigureOut">
              <a:rPr lang="id-ID" smtClean="0"/>
              <a:t>10/06/2019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58FA8-D41C-4857-96FC-7B4A4D7760C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1952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20870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36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4506686" cy="6870700"/>
          </a:xfrm>
          <a:custGeom>
            <a:avLst/>
            <a:gdLst>
              <a:gd name="connsiteX0" fmla="*/ 0 w 5143500"/>
              <a:gd name="connsiteY0" fmla="*/ 0 h 6858000"/>
              <a:gd name="connsiteX1" fmla="*/ 5143500 w 5143500"/>
              <a:gd name="connsiteY1" fmla="*/ 0 h 6858000"/>
              <a:gd name="connsiteX2" fmla="*/ 5143500 w 5143500"/>
              <a:gd name="connsiteY2" fmla="*/ 6858000 h 6858000"/>
              <a:gd name="connsiteX3" fmla="*/ 0 w 5143500"/>
              <a:gd name="connsiteY3" fmla="*/ 6858000 h 6858000"/>
              <a:gd name="connsiteX4" fmla="*/ 0 w 5143500"/>
              <a:gd name="connsiteY4" fmla="*/ 0 h 6858000"/>
              <a:gd name="connsiteX0" fmla="*/ 0 w 6489700"/>
              <a:gd name="connsiteY0" fmla="*/ 0 h 6870700"/>
              <a:gd name="connsiteX1" fmla="*/ 5143500 w 6489700"/>
              <a:gd name="connsiteY1" fmla="*/ 0 h 6870700"/>
              <a:gd name="connsiteX2" fmla="*/ 6489700 w 6489700"/>
              <a:gd name="connsiteY2" fmla="*/ 6870700 h 6870700"/>
              <a:gd name="connsiteX3" fmla="*/ 0 w 6489700"/>
              <a:gd name="connsiteY3" fmla="*/ 6858000 h 6870700"/>
              <a:gd name="connsiteX4" fmla="*/ 0 w 6489700"/>
              <a:gd name="connsiteY4" fmla="*/ 0 h 6870700"/>
              <a:gd name="connsiteX0" fmla="*/ 0 w 6489700"/>
              <a:gd name="connsiteY0" fmla="*/ 0 h 6870700"/>
              <a:gd name="connsiteX1" fmla="*/ 4777736 w 6489700"/>
              <a:gd name="connsiteY1" fmla="*/ 0 h 6870700"/>
              <a:gd name="connsiteX2" fmla="*/ 6489700 w 6489700"/>
              <a:gd name="connsiteY2" fmla="*/ 6870700 h 6870700"/>
              <a:gd name="connsiteX3" fmla="*/ 0 w 6489700"/>
              <a:gd name="connsiteY3" fmla="*/ 6858000 h 6870700"/>
              <a:gd name="connsiteX4" fmla="*/ 0 w 64897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9700" h="6870700">
                <a:moveTo>
                  <a:pt x="0" y="0"/>
                </a:moveTo>
                <a:lnTo>
                  <a:pt x="4777736" y="0"/>
                </a:lnTo>
                <a:lnTo>
                  <a:pt x="6489700" y="68707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r>
              <a:rPr lang="id-ID" dirty="0"/>
              <a:t>Pict</a:t>
            </a:r>
          </a:p>
        </p:txBody>
      </p:sp>
    </p:spTree>
    <p:extLst>
      <p:ext uri="{BB962C8B-B14F-4D97-AF65-F5344CB8AC3E}">
        <p14:creationId xmlns:p14="http://schemas.microsoft.com/office/powerpoint/2010/main" val="304115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426844" y="355627"/>
            <a:ext cx="4267633" cy="6106225"/>
          </a:xfrm>
          <a:custGeom>
            <a:avLst/>
            <a:gdLst>
              <a:gd name="connsiteX0" fmla="*/ 4987178 w 5690177"/>
              <a:gd name="connsiteY0" fmla="*/ 5837311 h 6106225"/>
              <a:gd name="connsiteX1" fmla="*/ 5237240 w 5690177"/>
              <a:gd name="connsiteY1" fmla="*/ 5837311 h 6106225"/>
              <a:gd name="connsiteX2" fmla="*/ 5237240 w 5690177"/>
              <a:gd name="connsiteY2" fmla="*/ 6087373 h 6106225"/>
              <a:gd name="connsiteX3" fmla="*/ 4987178 w 5690177"/>
              <a:gd name="connsiteY3" fmla="*/ 6087373 h 6106225"/>
              <a:gd name="connsiteX4" fmla="*/ 1121992 w 5690177"/>
              <a:gd name="connsiteY4" fmla="*/ 5194527 h 6106225"/>
              <a:gd name="connsiteX5" fmla="*/ 1622916 w 5690177"/>
              <a:gd name="connsiteY5" fmla="*/ 5194527 h 6106225"/>
              <a:gd name="connsiteX6" fmla="*/ 1622916 w 5690177"/>
              <a:gd name="connsiteY6" fmla="*/ 5695452 h 6106225"/>
              <a:gd name="connsiteX7" fmla="*/ 1121992 w 5690177"/>
              <a:gd name="connsiteY7" fmla="*/ 5695452 h 6106225"/>
              <a:gd name="connsiteX8" fmla="*/ 1734292 w 5690177"/>
              <a:gd name="connsiteY8" fmla="*/ 5194526 h 6106225"/>
              <a:gd name="connsiteX9" fmla="*/ 2645991 w 5690177"/>
              <a:gd name="connsiteY9" fmla="*/ 5194526 h 6106225"/>
              <a:gd name="connsiteX10" fmla="*/ 2645991 w 5690177"/>
              <a:gd name="connsiteY10" fmla="*/ 6106225 h 6106225"/>
              <a:gd name="connsiteX11" fmla="*/ 1734292 w 5690177"/>
              <a:gd name="connsiteY11" fmla="*/ 6106225 h 6106225"/>
              <a:gd name="connsiteX12" fmla="*/ 660196 w 5690177"/>
              <a:gd name="connsiteY12" fmla="*/ 4969698 h 6106225"/>
              <a:gd name="connsiteX13" fmla="*/ 910258 w 5690177"/>
              <a:gd name="connsiteY13" fmla="*/ 4969698 h 6106225"/>
              <a:gd name="connsiteX14" fmla="*/ 910258 w 5690177"/>
              <a:gd name="connsiteY14" fmla="*/ 5219760 h 6106225"/>
              <a:gd name="connsiteX15" fmla="*/ 660196 w 5690177"/>
              <a:gd name="connsiteY15" fmla="*/ 5219760 h 6106225"/>
              <a:gd name="connsiteX16" fmla="*/ 1008984 w 5690177"/>
              <a:gd name="connsiteY16" fmla="*/ 3895224 h 6106225"/>
              <a:gd name="connsiteX17" fmla="*/ 1883991 w 5690177"/>
              <a:gd name="connsiteY17" fmla="*/ 3895224 h 6106225"/>
              <a:gd name="connsiteX18" fmla="*/ 1883991 w 5690177"/>
              <a:gd name="connsiteY18" fmla="*/ 4770232 h 6106225"/>
              <a:gd name="connsiteX19" fmla="*/ 1008984 w 5690177"/>
              <a:gd name="connsiteY19" fmla="*/ 4770232 h 6106225"/>
              <a:gd name="connsiteX20" fmla="*/ 0 w 5690177"/>
              <a:gd name="connsiteY20" fmla="*/ 3895224 h 6106225"/>
              <a:gd name="connsiteX21" fmla="*/ 883517 w 5690177"/>
              <a:gd name="connsiteY21" fmla="*/ 3895224 h 6106225"/>
              <a:gd name="connsiteX22" fmla="*/ 883517 w 5690177"/>
              <a:gd name="connsiteY22" fmla="*/ 4778741 h 6106225"/>
              <a:gd name="connsiteX23" fmla="*/ 0 w 5690177"/>
              <a:gd name="connsiteY23" fmla="*/ 4778741 h 6106225"/>
              <a:gd name="connsiteX24" fmla="*/ 2757367 w 5690177"/>
              <a:gd name="connsiteY24" fmla="*/ 3862817 h 6106225"/>
              <a:gd name="connsiteX25" fmla="*/ 4856892 w 5690177"/>
              <a:gd name="connsiteY25" fmla="*/ 3862817 h 6106225"/>
              <a:gd name="connsiteX26" fmla="*/ 4856892 w 5690177"/>
              <a:gd name="connsiteY26" fmla="*/ 5962342 h 6106225"/>
              <a:gd name="connsiteX27" fmla="*/ 2757367 w 5690177"/>
              <a:gd name="connsiteY27" fmla="*/ 5962342 h 6106225"/>
              <a:gd name="connsiteX28" fmla="*/ 1121992 w 5690177"/>
              <a:gd name="connsiteY28" fmla="*/ 3570729 h 6106225"/>
              <a:gd name="connsiteX29" fmla="*/ 2645991 w 5690177"/>
              <a:gd name="connsiteY29" fmla="*/ 3570729 h 6106225"/>
              <a:gd name="connsiteX30" fmla="*/ 2645991 w 5690177"/>
              <a:gd name="connsiteY30" fmla="*/ 5094729 h 6106225"/>
              <a:gd name="connsiteX31" fmla="*/ 1121992 w 5690177"/>
              <a:gd name="connsiteY31" fmla="*/ 5094729 h 6106225"/>
              <a:gd name="connsiteX32" fmla="*/ 1121992 w 5690177"/>
              <a:gd name="connsiteY32" fmla="*/ 4877584 h 6106225"/>
              <a:gd name="connsiteX33" fmla="*/ 1985389 w 5690177"/>
              <a:gd name="connsiteY33" fmla="*/ 4877584 h 6106225"/>
              <a:gd name="connsiteX34" fmla="*/ 1985389 w 5690177"/>
              <a:gd name="connsiteY34" fmla="*/ 3788147 h 6106225"/>
              <a:gd name="connsiteX35" fmla="*/ 1121992 w 5690177"/>
              <a:gd name="connsiteY35" fmla="*/ 3788147 h 6106225"/>
              <a:gd name="connsiteX36" fmla="*/ 2757367 w 5690177"/>
              <a:gd name="connsiteY36" fmla="*/ 3547869 h 6106225"/>
              <a:gd name="connsiteX37" fmla="*/ 2997645 w 5690177"/>
              <a:gd name="connsiteY37" fmla="*/ 3547869 h 6106225"/>
              <a:gd name="connsiteX38" fmla="*/ 2997645 w 5690177"/>
              <a:gd name="connsiteY38" fmla="*/ 3788147 h 6106225"/>
              <a:gd name="connsiteX39" fmla="*/ 2757367 w 5690177"/>
              <a:gd name="connsiteY39" fmla="*/ 3788147 h 6106225"/>
              <a:gd name="connsiteX40" fmla="*/ 384367 w 5690177"/>
              <a:gd name="connsiteY40" fmla="*/ 3387286 h 6106225"/>
              <a:gd name="connsiteX41" fmla="*/ 785228 w 5690177"/>
              <a:gd name="connsiteY41" fmla="*/ 3387286 h 6106225"/>
              <a:gd name="connsiteX42" fmla="*/ 785228 w 5690177"/>
              <a:gd name="connsiteY42" fmla="*/ 3788147 h 6106225"/>
              <a:gd name="connsiteX43" fmla="*/ 384367 w 5690177"/>
              <a:gd name="connsiteY43" fmla="*/ 3788147 h 6106225"/>
              <a:gd name="connsiteX44" fmla="*/ 3101401 w 5690177"/>
              <a:gd name="connsiteY44" fmla="*/ 3200945 h 6106225"/>
              <a:gd name="connsiteX45" fmla="*/ 5617589 w 5690177"/>
              <a:gd name="connsiteY45" fmla="*/ 3200945 h 6106225"/>
              <a:gd name="connsiteX46" fmla="*/ 5617589 w 5690177"/>
              <a:gd name="connsiteY46" fmla="*/ 5717133 h 6106225"/>
              <a:gd name="connsiteX47" fmla="*/ 4975332 w 5690177"/>
              <a:gd name="connsiteY47" fmla="*/ 5717133 h 6106225"/>
              <a:gd name="connsiteX48" fmla="*/ 4975332 w 5690177"/>
              <a:gd name="connsiteY48" fmla="*/ 3758042 h 6106225"/>
              <a:gd name="connsiteX49" fmla="*/ 3101401 w 5690177"/>
              <a:gd name="connsiteY49" fmla="*/ 3758042 h 6106225"/>
              <a:gd name="connsiteX50" fmla="*/ 3084732 w 5690177"/>
              <a:gd name="connsiteY50" fmla="*/ 2685119 h 6106225"/>
              <a:gd name="connsiteX51" fmla="*/ 3488524 w 5690177"/>
              <a:gd name="connsiteY51" fmla="*/ 2685119 h 6106225"/>
              <a:gd name="connsiteX52" fmla="*/ 3488524 w 5690177"/>
              <a:gd name="connsiteY52" fmla="*/ 3088911 h 6106225"/>
              <a:gd name="connsiteX53" fmla="*/ 3084732 w 5690177"/>
              <a:gd name="connsiteY53" fmla="*/ 3088911 h 6106225"/>
              <a:gd name="connsiteX54" fmla="*/ 535166 w 5690177"/>
              <a:gd name="connsiteY54" fmla="*/ 1713588 h 6106225"/>
              <a:gd name="connsiteX55" fmla="*/ 785227 w 5690177"/>
              <a:gd name="connsiteY55" fmla="*/ 1713588 h 6106225"/>
              <a:gd name="connsiteX56" fmla="*/ 785227 w 5690177"/>
              <a:gd name="connsiteY56" fmla="*/ 1963649 h 6106225"/>
              <a:gd name="connsiteX57" fmla="*/ 535166 w 5690177"/>
              <a:gd name="connsiteY57" fmla="*/ 1963649 h 6106225"/>
              <a:gd name="connsiteX58" fmla="*/ 3621647 w 5690177"/>
              <a:gd name="connsiteY58" fmla="*/ 1630794 h 6106225"/>
              <a:gd name="connsiteX59" fmla="*/ 5079766 w 5690177"/>
              <a:gd name="connsiteY59" fmla="*/ 1630794 h 6106225"/>
              <a:gd name="connsiteX60" fmla="*/ 5079766 w 5690177"/>
              <a:gd name="connsiteY60" fmla="*/ 3088911 h 6106225"/>
              <a:gd name="connsiteX61" fmla="*/ 3621647 w 5690177"/>
              <a:gd name="connsiteY61" fmla="*/ 3088911 h 6106225"/>
              <a:gd name="connsiteX62" fmla="*/ 5189871 w 5690177"/>
              <a:gd name="connsiteY62" fmla="*/ 1630793 h 6106225"/>
              <a:gd name="connsiteX63" fmla="*/ 5690177 w 5690177"/>
              <a:gd name="connsiteY63" fmla="*/ 1630793 h 6106225"/>
              <a:gd name="connsiteX64" fmla="*/ 5690177 w 5690177"/>
              <a:gd name="connsiteY64" fmla="*/ 2131098 h 6106225"/>
              <a:gd name="connsiteX65" fmla="*/ 5189871 w 5690177"/>
              <a:gd name="connsiteY65" fmla="*/ 2131098 h 6106225"/>
              <a:gd name="connsiteX66" fmla="*/ 1012933 w 5690177"/>
              <a:gd name="connsiteY66" fmla="*/ 1526019 h 6106225"/>
              <a:gd name="connsiteX67" fmla="*/ 1862017 w 5690177"/>
              <a:gd name="connsiteY67" fmla="*/ 1526019 h 6106225"/>
              <a:gd name="connsiteX68" fmla="*/ 1862017 w 5690177"/>
              <a:gd name="connsiteY68" fmla="*/ 2687160 h 6106225"/>
              <a:gd name="connsiteX69" fmla="*/ 2957846 w 5690177"/>
              <a:gd name="connsiteY69" fmla="*/ 2687160 h 6106225"/>
              <a:gd name="connsiteX70" fmla="*/ 2957846 w 5690177"/>
              <a:gd name="connsiteY70" fmla="*/ 3470931 h 6106225"/>
              <a:gd name="connsiteX71" fmla="*/ 1012933 w 5690177"/>
              <a:gd name="connsiteY71" fmla="*/ 3470931 h 6106225"/>
              <a:gd name="connsiteX72" fmla="*/ 4350706 w 5690177"/>
              <a:gd name="connsiteY72" fmla="*/ 993687 h 6106225"/>
              <a:gd name="connsiteX73" fmla="*/ 4851012 w 5690177"/>
              <a:gd name="connsiteY73" fmla="*/ 993687 h 6106225"/>
              <a:gd name="connsiteX74" fmla="*/ 4851012 w 5690177"/>
              <a:gd name="connsiteY74" fmla="*/ 1493993 h 6106225"/>
              <a:gd name="connsiteX75" fmla="*/ 4350706 w 5690177"/>
              <a:gd name="connsiteY75" fmla="*/ 1493993 h 6106225"/>
              <a:gd name="connsiteX76" fmla="*/ 5266913 w 5690177"/>
              <a:gd name="connsiteY76" fmla="*/ 926489 h 6106225"/>
              <a:gd name="connsiteX77" fmla="*/ 5516975 w 5690177"/>
              <a:gd name="connsiteY77" fmla="*/ 926489 h 6106225"/>
              <a:gd name="connsiteX78" fmla="*/ 5516975 w 5690177"/>
              <a:gd name="connsiteY78" fmla="*/ 1176551 h 6106225"/>
              <a:gd name="connsiteX79" fmla="*/ 5266913 w 5690177"/>
              <a:gd name="connsiteY79" fmla="*/ 1176551 h 6106225"/>
              <a:gd name="connsiteX80" fmla="*/ 258517 w 5690177"/>
              <a:gd name="connsiteY80" fmla="*/ 587804 h 6106225"/>
              <a:gd name="connsiteX81" fmla="*/ 935891 w 5690177"/>
              <a:gd name="connsiteY81" fmla="*/ 587804 h 6106225"/>
              <a:gd name="connsiteX82" fmla="*/ 935891 w 5690177"/>
              <a:gd name="connsiteY82" fmla="*/ 1265177 h 6106225"/>
              <a:gd name="connsiteX83" fmla="*/ 258517 w 5690177"/>
              <a:gd name="connsiteY83" fmla="*/ 1265177 h 6106225"/>
              <a:gd name="connsiteX84" fmla="*/ 1985389 w 5690177"/>
              <a:gd name="connsiteY84" fmla="*/ 341061 h 6106225"/>
              <a:gd name="connsiteX85" fmla="*/ 4217414 w 5690177"/>
              <a:gd name="connsiteY85" fmla="*/ 341061 h 6106225"/>
              <a:gd name="connsiteX86" fmla="*/ 4217414 w 5690177"/>
              <a:gd name="connsiteY86" fmla="*/ 1526019 h 6106225"/>
              <a:gd name="connsiteX87" fmla="*/ 3512449 w 5690177"/>
              <a:gd name="connsiteY87" fmla="*/ 1526019 h 6106225"/>
              <a:gd name="connsiteX88" fmla="*/ 3512449 w 5690177"/>
              <a:gd name="connsiteY88" fmla="*/ 2573085 h 6106225"/>
              <a:gd name="connsiteX89" fmla="*/ 1985389 w 5690177"/>
              <a:gd name="connsiteY89" fmla="*/ 2573085 h 6106225"/>
              <a:gd name="connsiteX90" fmla="*/ 3961909 w 5690177"/>
              <a:gd name="connsiteY90" fmla="*/ 0 h 6106225"/>
              <a:gd name="connsiteX91" fmla="*/ 4211971 w 5690177"/>
              <a:gd name="connsiteY91" fmla="*/ 0 h 6106225"/>
              <a:gd name="connsiteX92" fmla="*/ 4211971 w 5690177"/>
              <a:gd name="connsiteY92" fmla="*/ 250062 h 6106225"/>
              <a:gd name="connsiteX93" fmla="*/ 3961909 w 5690177"/>
              <a:gd name="connsiteY93" fmla="*/ 250062 h 610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5690177" h="6106225">
                <a:moveTo>
                  <a:pt x="4987178" y="5837311"/>
                </a:moveTo>
                <a:lnTo>
                  <a:pt x="5237240" y="5837311"/>
                </a:lnTo>
                <a:lnTo>
                  <a:pt x="5237240" y="6087373"/>
                </a:lnTo>
                <a:lnTo>
                  <a:pt x="4987178" y="6087373"/>
                </a:lnTo>
                <a:close/>
                <a:moveTo>
                  <a:pt x="1121992" y="5194527"/>
                </a:moveTo>
                <a:lnTo>
                  <a:pt x="1622916" y="5194527"/>
                </a:lnTo>
                <a:lnTo>
                  <a:pt x="1622916" y="5695452"/>
                </a:lnTo>
                <a:lnTo>
                  <a:pt x="1121992" y="5695452"/>
                </a:lnTo>
                <a:close/>
                <a:moveTo>
                  <a:pt x="1734292" y="5194526"/>
                </a:moveTo>
                <a:lnTo>
                  <a:pt x="2645991" y="5194526"/>
                </a:lnTo>
                <a:lnTo>
                  <a:pt x="2645991" y="6106225"/>
                </a:lnTo>
                <a:lnTo>
                  <a:pt x="1734292" y="6106225"/>
                </a:lnTo>
                <a:close/>
                <a:moveTo>
                  <a:pt x="660196" y="4969698"/>
                </a:moveTo>
                <a:lnTo>
                  <a:pt x="910258" y="4969698"/>
                </a:lnTo>
                <a:lnTo>
                  <a:pt x="910258" y="5219760"/>
                </a:lnTo>
                <a:lnTo>
                  <a:pt x="660196" y="5219760"/>
                </a:lnTo>
                <a:close/>
                <a:moveTo>
                  <a:pt x="1008984" y="3895224"/>
                </a:moveTo>
                <a:lnTo>
                  <a:pt x="1883991" y="3895224"/>
                </a:lnTo>
                <a:lnTo>
                  <a:pt x="1883991" y="4770232"/>
                </a:lnTo>
                <a:lnTo>
                  <a:pt x="1008984" y="4770232"/>
                </a:lnTo>
                <a:close/>
                <a:moveTo>
                  <a:pt x="0" y="3895224"/>
                </a:moveTo>
                <a:lnTo>
                  <a:pt x="883517" y="3895224"/>
                </a:lnTo>
                <a:lnTo>
                  <a:pt x="883517" y="4778741"/>
                </a:lnTo>
                <a:lnTo>
                  <a:pt x="0" y="4778741"/>
                </a:lnTo>
                <a:close/>
                <a:moveTo>
                  <a:pt x="2757367" y="3862817"/>
                </a:moveTo>
                <a:lnTo>
                  <a:pt x="4856892" y="3862817"/>
                </a:lnTo>
                <a:lnTo>
                  <a:pt x="4856892" y="5962342"/>
                </a:lnTo>
                <a:lnTo>
                  <a:pt x="2757367" y="5962342"/>
                </a:lnTo>
                <a:close/>
                <a:moveTo>
                  <a:pt x="1121992" y="3570729"/>
                </a:moveTo>
                <a:lnTo>
                  <a:pt x="2645991" y="3570729"/>
                </a:lnTo>
                <a:lnTo>
                  <a:pt x="2645991" y="5094729"/>
                </a:lnTo>
                <a:lnTo>
                  <a:pt x="1121992" y="5094729"/>
                </a:lnTo>
                <a:lnTo>
                  <a:pt x="1121992" y="4877584"/>
                </a:lnTo>
                <a:lnTo>
                  <a:pt x="1985389" y="4877584"/>
                </a:lnTo>
                <a:lnTo>
                  <a:pt x="1985389" y="3788147"/>
                </a:lnTo>
                <a:lnTo>
                  <a:pt x="1121992" y="3788147"/>
                </a:lnTo>
                <a:close/>
                <a:moveTo>
                  <a:pt x="2757367" y="3547869"/>
                </a:moveTo>
                <a:lnTo>
                  <a:pt x="2997645" y="3547869"/>
                </a:lnTo>
                <a:lnTo>
                  <a:pt x="2997645" y="3788147"/>
                </a:lnTo>
                <a:lnTo>
                  <a:pt x="2757367" y="3788147"/>
                </a:lnTo>
                <a:close/>
                <a:moveTo>
                  <a:pt x="384367" y="3387286"/>
                </a:moveTo>
                <a:lnTo>
                  <a:pt x="785228" y="3387286"/>
                </a:lnTo>
                <a:lnTo>
                  <a:pt x="785228" y="3788147"/>
                </a:lnTo>
                <a:lnTo>
                  <a:pt x="384367" y="3788147"/>
                </a:lnTo>
                <a:close/>
                <a:moveTo>
                  <a:pt x="3101401" y="3200945"/>
                </a:moveTo>
                <a:lnTo>
                  <a:pt x="5617589" y="3200945"/>
                </a:lnTo>
                <a:lnTo>
                  <a:pt x="5617589" y="5717133"/>
                </a:lnTo>
                <a:lnTo>
                  <a:pt x="4975332" y="5717133"/>
                </a:lnTo>
                <a:lnTo>
                  <a:pt x="4975332" y="3758042"/>
                </a:lnTo>
                <a:lnTo>
                  <a:pt x="3101401" y="3758042"/>
                </a:lnTo>
                <a:close/>
                <a:moveTo>
                  <a:pt x="3084732" y="2685119"/>
                </a:moveTo>
                <a:lnTo>
                  <a:pt x="3488524" y="2685119"/>
                </a:lnTo>
                <a:lnTo>
                  <a:pt x="3488524" y="3088911"/>
                </a:lnTo>
                <a:lnTo>
                  <a:pt x="3084732" y="3088911"/>
                </a:lnTo>
                <a:close/>
                <a:moveTo>
                  <a:pt x="535166" y="1713588"/>
                </a:moveTo>
                <a:lnTo>
                  <a:pt x="785227" y="1713588"/>
                </a:lnTo>
                <a:lnTo>
                  <a:pt x="785227" y="1963649"/>
                </a:lnTo>
                <a:lnTo>
                  <a:pt x="535166" y="1963649"/>
                </a:lnTo>
                <a:close/>
                <a:moveTo>
                  <a:pt x="3621647" y="1630794"/>
                </a:moveTo>
                <a:lnTo>
                  <a:pt x="5079766" y="1630794"/>
                </a:lnTo>
                <a:lnTo>
                  <a:pt x="5079766" y="3088911"/>
                </a:lnTo>
                <a:lnTo>
                  <a:pt x="3621647" y="3088911"/>
                </a:lnTo>
                <a:close/>
                <a:moveTo>
                  <a:pt x="5189871" y="1630793"/>
                </a:moveTo>
                <a:lnTo>
                  <a:pt x="5690177" y="1630793"/>
                </a:lnTo>
                <a:lnTo>
                  <a:pt x="5690177" y="2131098"/>
                </a:lnTo>
                <a:lnTo>
                  <a:pt x="5189871" y="2131098"/>
                </a:lnTo>
                <a:close/>
                <a:moveTo>
                  <a:pt x="1012933" y="1526019"/>
                </a:moveTo>
                <a:lnTo>
                  <a:pt x="1862017" y="1526019"/>
                </a:lnTo>
                <a:lnTo>
                  <a:pt x="1862017" y="2687160"/>
                </a:lnTo>
                <a:lnTo>
                  <a:pt x="2957846" y="2687160"/>
                </a:lnTo>
                <a:lnTo>
                  <a:pt x="2957846" y="3470931"/>
                </a:lnTo>
                <a:lnTo>
                  <a:pt x="1012933" y="3470931"/>
                </a:lnTo>
                <a:close/>
                <a:moveTo>
                  <a:pt x="4350706" y="993687"/>
                </a:moveTo>
                <a:lnTo>
                  <a:pt x="4851012" y="993687"/>
                </a:lnTo>
                <a:lnTo>
                  <a:pt x="4851012" y="1493993"/>
                </a:lnTo>
                <a:lnTo>
                  <a:pt x="4350706" y="1493993"/>
                </a:lnTo>
                <a:close/>
                <a:moveTo>
                  <a:pt x="5266913" y="926489"/>
                </a:moveTo>
                <a:lnTo>
                  <a:pt x="5516975" y="926489"/>
                </a:lnTo>
                <a:lnTo>
                  <a:pt x="5516975" y="1176551"/>
                </a:lnTo>
                <a:lnTo>
                  <a:pt x="5266913" y="1176551"/>
                </a:lnTo>
                <a:close/>
                <a:moveTo>
                  <a:pt x="258517" y="587804"/>
                </a:moveTo>
                <a:lnTo>
                  <a:pt x="935891" y="587804"/>
                </a:lnTo>
                <a:lnTo>
                  <a:pt x="935891" y="1265177"/>
                </a:lnTo>
                <a:lnTo>
                  <a:pt x="258517" y="1265177"/>
                </a:lnTo>
                <a:close/>
                <a:moveTo>
                  <a:pt x="1985389" y="341061"/>
                </a:moveTo>
                <a:lnTo>
                  <a:pt x="4217414" y="341061"/>
                </a:lnTo>
                <a:lnTo>
                  <a:pt x="4217414" y="1526019"/>
                </a:lnTo>
                <a:lnTo>
                  <a:pt x="3512449" y="1526019"/>
                </a:lnTo>
                <a:lnTo>
                  <a:pt x="3512449" y="2573085"/>
                </a:lnTo>
                <a:lnTo>
                  <a:pt x="1985389" y="2573085"/>
                </a:lnTo>
                <a:close/>
                <a:moveTo>
                  <a:pt x="3961909" y="0"/>
                </a:moveTo>
                <a:lnTo>
                  <a:pt x="4211971" y="0"/>
                </a:lnTo>
                <a:lnTo>
                  <a:pt x="4211971" y="250062"/>
                </a:lnTo>
                <a:lnTo>
                  <a:pt x="3961909" y="2500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238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41564" y="655412"/>
            <a:ext cx="7851322" cy="723446"/>
          </a:xfrm>
          <a:prstGeom prst="rect">
            <a:avLst/>
          </a:prstGeom>
        </p:spPr>
        <p:txBody>
          <a:bodyPr/>
          <a:lstStyle>
            <a:lvl1pPr>
              <a:defRPr sz="3300" b="0" baseline="0">
                <a:latin typeface="Montserrat" panose="00000500000000000000" pitchFamily="50" charset="0"/>
              </a:defRPr>
            </a:lvl1pPr>
          </a:lstStyle>
          <a:p>
            <a:r>
              <a:rPr lang="id-ID" dirty="0"/>
              <a:t>INSERT TITLE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41563" y="1277034"/>
            <a:ext cx="7851322" cy="217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25" spc="225">
                <a:solidFill>
                  <a:schemeClr val="bg1">
                    <a:lumMod val="8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id-ID" dirty="0"/>
              <a:t>Insert subtitle here</a:t>
            </a:r>
          </a:p>
        </p:txBody>
      </p:sp>
      <p:sp>
        <p:nvSpPr>
          <p:cNvPr id="5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1128252" y="2331439"/>
            <a:ext cx="2078629" cy="2021486"/>
          </a:xfrm>
          <a:custGeom>
            <a:avLst/>
            <a:gdLst>
              <a:gd name="connsiteX0" fmla="*/ 2177448 w 4354896"/>
              <a:gd name="connsiteY0" fmla="*/ 0 h 4354896"/>
              <a:gd name="connsiteX1" fmla="*/ 4354896 w 4354896"/>
              <a:gd name="connsiteY1" fmla="*/ 2177448 h 4354896"/>
              <a:gd name="connsiteX2" fmla="*/ 2177448 w 4354896"/>
              <a:gd name="connsiteY2" fmla="*/ 4354896 h 4354896"/>
              <a:gd name="connsiteX3" fmla="*/ 0 w 4354896"/>
              <a:gd name="connsiteY3" fmla="*/ 2177448 h 435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4896" h="4354896">
                <a:moveTo>
                  <a:pt x="2177448" y="0"/>
                </a:moveTo>
                <a:lnTo>
                  <a:pt x="4354896" y="2177448"/>
                </a:lnTo>
                <a:lnTo>
                  <a:pt x="2177448" y="4354896"/>
                </a:lnTo>
                <a:lnTo>
                  <a:pt x="0" y="217744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3598011" y="2331439"/>
            <a:ext cx="2078629" cy="2021486"/>
          </a:xfrm>
          <a:custGeom>
            <a:avLst/>
            <a:gdLst>
              <a:gd name="connsiteX0" fmla="*/ 2177448 w 4354896"/>
              <a:gd name="connsiteY0" fmla="*/ 0 h 4354896"/>
              <a:gd name="connsiteX1" fmla="*/ 4354896 w 4354896"/>
              <a:gd name="connsiteY1" fmla="*/ 2177448 h 4354896"/>
              <a:gd name="connsiteX2" fmla="*/ 2177448 w 4354896"/>
              <a:gd name="connsiteY2" fmla="*/ 4354896 h 4354896"/>
              <a:gd name="connsiteX3" fmla="*/ 0 w 4354896"/>
              <a:gd name="connsiteY3" fmla="*/ 2177448 h 435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4896" h="4354896">
                <a:moveTo>
                  <a:pt x="2177448" y="0"/>
                </a:moveTo>
                <a:lnTo>
                  <a:pt x="4354896" y="2177448"/>
                </a:lnTo>
                <a:lnTo>
                  <a:pt x="2177448" y="4354896"/>
                </a:lnTo>
                <a:lnTo>
                  <a:pt x="0" y="217744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8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067770" y="2331439"/>
            <a:ext cx="2078629" cy="2021486"/>
          </a:xfrm>
          <a:custGeom>
            <a:avLst/>
            <a:gdLst>
              <a:gd name="connsiteX0" fmla="*/ 2177448 w 4354896"/>
              <a:gd name="connsiteY0" fmla="*/ 0 h 4354896"/>
              <a:gd name="connsiteX1" fmla="*/ 4354896 w 4354896"/>
              <a:gd name="connsiteY1" fmla="*/ 2177448 h 4354896"/>
              <a:gd name="connsiteX2" fmla="*/ 2177448 w 4354896"/>
              <a:gd name="connsiteY2" fmla="*/ 4354896 h 4354896"/>
              <a:gd name="connsiteX3" fmla="*/ 0 w 4354896"/>
              <a:gd name="connsiteY3" fmla="*/ 2177448 h 435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4896" h="4354896">
                <a:moveTo>
                  <a:pt x="2177448" y="0"/>
                </a:moveTo>
                <a:lnTo>
                  <a:pt x="4354896" y="2177448"/>
                </a:lnTo>
                <a:lnTo>
                  <a:pt x="2177448" y="4354896"/>
                </a:lnTo>
                <a:lnTo>
                  <a:pt x="0" y="217744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373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891314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825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16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800" r:id="rId2"/>
    <p:sldLayoutId id="2147483759" r:id="rId3"/>
    <p:sldLayoutId id="2147483760" r:id="rId4"/>
    <p:sldLayoutId id="2147483763" r:id="rId5"/>
    <p:sldLayoutId id="214748379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9E58EB18-2A72-4693-AF34-71CAD9761C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" r="5521"/>
          <a:stretch>
            <a:fillRect/>
          </a:stretch>
        </p:blipFill>
        <p:spPr/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BC25C0EB-9D94-4CCC-A74A-5556A787C79C}"/>
              </a:ext>
            </a:extLst>
          </p:cNvPr>
          <p:cNvSpPr/>
          <p:nvPr/>
        </p:nvSpPr>
        <p:spPr>
          <a:xfrm rot="2700000">
            <a:off x="3465930" y="391472"/>
            <a:ext cx="3917577" cy="9672174"/>
          </a:xfrm>
          <a:prstGeom prst="rect">
            <a:avLst/>
          </a:prstGeom>
          <a:solidFill>
            <a:srgbClr val="002060">
              <a:alpha val="68627"/>
            </a:srgbClr>
          </a:solidFill>
          <a:ln w="63500">
            <a:solidFill>
              <a:schemeClr val="tx1">
                <a:lumMod val="95000"/>
                <a:lumOff val="5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317103B0-F146-4EBD-9796-285619EB50FF}"/>
              </a:ext>
            </a:extLst>
          </p:cNvPr>
          <p:cNvSpPr/>
          <p:nvPr/>
        </p:nvSpPr>
        <p:spPr>
          <a:xfrm rot="16200000" flipH="1" flipV="1">
            <a:off x="3376254" y="-2315903"/>
            <a:ext cx="3953040" cy="3954099"/>
          </a:xfrm>
          <a:custGeom>
            <a:avLst/>
            <a:gdLst>
              <a:gd name="connsiteX0" fmla="*/ 3885421 w 5833449"/>
              <a:gd name="connsiteY0" fmla="*/ 0 h 5835013"/>
              <a:gd name="connsiteX1" fmla="*/ 5833449 w 5833449"/>
              <a:gd name="connsiteY1" fmla="*/ 1948028 h 5835013"/>
              <a:gd name="connsiteX2" fmla="*/ 3895274 w 5833449"/>
              <a:gd name="connsiteY2" fmla="*/ 3886203 h 5835013"/>
              <a:gd name="connsiteX3" fmla="*/ 3896056 w 5833449"/>
              <a:gd name="connsiteY3" fmla="*/ 3886985 h 5835013"/>
              <a:gd name="connsiteX4" fmla="*/ 1948028 w 5833449"/>
              <a:gd name="connsiteY4" fmla="*/ 5835013 h 5835013"/>
              <a:gd name="connsiteX5" fmla="*/ 0 w 5833449"/>
              <a:gd name="connsiteY5" fmla="*/ 3886985 h 5835013"/>
              <a:gd name="connsiteX6" fmla="*/ 1938175 w 5833449"/>
              <a:gd name="connsiteY6" fmla="*/ 1948810 h 5835013"/>
              <a:gd name="connsiteX7" fmla="*/ 1937393 w 5833449"/>
              <a:gd name="connsiteY7" fmla="*/ 1948028 h 583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33449" h="5835013">
                <a:moveTo>
                  <a:pt x="3885421" y="0"/>
                </a:moveTo>
                <a:lnTo>
                  <a:pt x="5833449" y="1948028"/>
                </a:lnTo>
                <a:lnTo>
                  <a:pt x="3895274" y="3886203"/>
                </a:lnTo>
                <a:lnTo>
                  <a:pt x="3896056" y="3886985"/>
                </a:lnTo>
                <a:lnTo>
                  <a:pt x="1948028" y="5835013"/>
                </a:lnTo>
                <a:lnTo>
                  <a:pt x="0" y="3886985"/>
                </a:lnTo>
                <a:lnTo>
                  <a:pt x="1938175" y="1948810"/>
                </a:lnTo>
                <a:lnTo>
                  <a:pt x="1937393" y="1948028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73000">
                <a:schemeClr val="bg1">
                  <a:lumMod val="65000"/>
                  <a:alpha val="0"/>
                </a:schemeClr>
              </a:gs>
            </a:gsLst>
            <a:lin ang="7200000" scaled="0"/>
            <a:tileRect/>
          </a:gra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712902-A52E-4624-A478-D7B22B11D6C3}"/>
              </a:ext>
            </a:extLst>
          </p:cNvPr>
          <p:cNvGrpSpPr/>
          <p:nvPr/>
        </p:nvGrpSpPr>
        <p:grpSpPr>
          <a:xfrm>
            <a:off x="4908104" y="2601094"/>
            <a:ext cx="4126947" cy="2703893"/>
            <a:chOff x="4682325" y="3148472"/>
            <a:chExt cx="4126947" cy="2703893"/>
          </a:xfrm>
        </p:grpSpPr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id="{31A574EF-874A-4A81-9FEE-9924ABC37809}"/>
                </a:ext>
              </a:extLst>
            </p:cNvPr>
            <p:cNvSpPr/>
            <p:nvPr/>
          </p:nvSpPr>
          <p:spPr>
            <a:xfrm>
              <a:off x="4682325" y="3148472"/>
              <a:ext cx="4126947" cy="1423467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ko-KR" altLang="en-US" sz="4400" dirty="0" err="1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Nexa Bold"/>
                  <a:sym typeface="Bebas Neue" charset="0"/>
                </a:rPr>
                <a:t>랜섬웨어와</a:t>
              </a:r>
              <a:r>
                <a:rPr lang="ko-KR" altLang="en-US" sz="44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Nexa Bold"/>
                  <a:sym typeface="Bebas Neue" charset="0"/>
                </a:rPr>
                <a:t> </a:t>
              </a:r>
              <a:endParaRPr lang="en-US" altLang="ko-KR" sz="4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exa Bold"/>
                <a:sym typeface="Bebas Neue" charset="0"/>
              </a:endParaRPr>
            </a:p>
            <a:p>
              <a:pPr algn="ctr"/>
              <a:r>
                <a:rPr lang="ko-KR" altLang="en-US" sz="44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Nexa Bold"/>
                  <a:sym typeface="Bebas Neue" charset="0"/>
                </a:rPr>
                <a:t>유포 실습</a:t>
              </a:r>
              <a:endParaRPr lang="en-US" sz="4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exa Bold"/>
                <a:sym typeface="Bebas Neue" charset="0"/>
              </a:endParaRPr>
            </a:p>
          </p:txBody>
        </p:sp>
        <p:cxnSp>
          <p:nvCxnSpPr>
            <p:cNvPr id="7" name="Straight Connector 16">
              <a:extLst>
                <a:ext uri="{FF2B5EF4-FFF2-40B4-BE49-F238E27FC236}">
                  <a16:creationId xmlns:a16="http://schemas.microsoft.com/office/drawing/2014/main" id="{0A091609-C34C-478E-95CE-FFC561AF14B9}"/>
                </a:ext>
              </a:extLst>
            </p:cNvPr>
            <p:cNvCxnSpPr>
              <a:cxnSpLocks/>
            </p:cNvCxnSpPr>
            <p:nvPr/>
          </p:nvCxnSpPr>
          <p:spPr>
            <a:xfrm>
              <a:off x="6265298" y="4820915"/>
              <a:ext cx="961002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36AE75-C9B9-4BE1-9C39-A286695B4E36}"/>
                </a:ext>
              </a:extLst>
            </p:cNvPr>
            <p:cNvSpPr txBox="1"/>
            <p:nvPr/>
          </p:nvSpPr>
          <p:spPr>
            <a:xfrm>
              <a:off x="5991426" y="5021368"/>
              <a:ext cx="15087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201411687 </a:t>
              </a:r>
              <a:r>
                <a:rPr lang="ko-KR" altLang="en-US" sz="12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김교연</a:t>
              </a:r>
            </a:p>
            <a:p>
              <a:r>
                <a:rPr lang="en-US" altLang="ko-KR" sz="12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201215531 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김형래</a:t>
              </a:r>
              <a:endPara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sz="12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201411737 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양준수</a:t>
              </a:r>
              <a:endPara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sz="12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201311746 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이찬우</a:t>
              </a:r>
              <a:endPara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3" name="Rectangle 7">
            <a:extLst>
              <a:ext uri="{FF2B5EF4-FFF2-40B4-BE49-F238E27FC236}">
                <a16:creationId xmlns:a16="http://schemas.microsoft.com/office/drawing/2014/main" id="{DFDA152C-D141-46B6-BBCF-C7AFDEEAF94F}"/>
              </a:ext>
            </a:extLst>
          </p:cNvPr>
          <p:cNvSpPr/>
          <p:nvPr/>
        </p:nvSpPr>
        <p:spPr>
          <a:xfrm rot="2700000">
            <a:off x="5372769" y="-341638"/>
            <a:ext cx="1324496" cy="1324496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08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516" y="73028"/>
            <a:ext cx="6882169" cy="723446"/>
          </a:xfrm>
        </p:spPr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(4)</a:t>
            </a:r>
            <a:endParaRPr lang="id-ID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Parallelogram 11">
            <a:extLst>
              <a:ext uri="{FF2B5EF4-FFF2-40B4-BE49-F238E27FC236}">
                <a16:creationId xmlns:a16="http://schemas.microsoft.com/office/drawing/2014/main" id="{D08FBF09-E96C-417E-823D-25BF31111254}"/>
              </a:ext>
            </a:extLst>
          </p:cNvPr>
          <p:cNvSpPr/>
          <p:nvPr/>
        </p:nvSpPr>
        <p:spPr>
          <a:xfrm flipH="1">
            <a:off x="-292921" y="0"/>
            <a:ext cx="1568048" cy="762000"/>
          </a:xfrm>
          <a:prstGeom prst="parallelogram">
            <a:avLst>
              <a:gd name="adj" fmla="val 2253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en-US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id-ID" sz="4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2D6F1E-2FB3-4B23-9293-ED1D50CC1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03" y="965221"/>
            <a:ext cx="5798717" cy="4150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252CD9-F7D5-4CD4-85DC-6300608BF833}"/>
              </a:ext>
            </a:extLst>
          </p:cNvPr>
          <p:cNvSpPr txBox="1"/>
          <p:nvPr/>
        </p:nvSpPr>
        <p:spPr>
          <a:xfrm>
            <a:off x="4572000" y="2143539"/>
            <a:ext cx="30008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랜섬웨어를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헥스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에디터로 오픈한 모습</a:t>
            </a:r>
            <a:endParaRPr lang="en-US" altLang="ko-KR" sz="2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C1F3C3-1F84-4799-A59D-34A08612B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467" y="3966127"/>
            <a:ext cx="6086475" cy="3219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64D9CE-E0F0-4DF1-A4A3-A0600DDC67AB}"/>
              </a:ext>
            </a:extLst>
          </p:cNvPr>
          <p:cNvSpPr txBox="1"/>
          <p:nvPr/>
        </p:nvSpPr>
        <p:spPr>
          <a:xfrm>
            <a:off x="1275127" y="5446503"/>
            <a:ext cx="30008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개발한 </a:t>
            </a:r>
            <a:r>
              <a:rPr lang="ko-KR" altLang="en-US" sz="2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랜섬웨어</a:t>
            </a:r>
            <a:r>
              <a:rPr lang="ko-KR" altLang="en-US" sz="2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클래스 구조</a:t>
            </a:r>
            <a:endParaRPr lang="en-US" altLang="ko-KR" sz="2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8177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516" y="73028"/>
            <a:ext cx="6882169" cy="723446"/>
          </a:xfrm>
        </p:spPr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유포 경로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(1)</a:t>
            </a:r>
            <a:endParaRPr lang="id-ID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Parallelogram 11">
            <a:extLst>
              <a:ext uri="{FF2B5EF4-FFF2-40B4-BE49-F238E27FC236}">
                <a16:creationId xmlns:a16="http://schemas.microsoft.com/office/drawing/2014/main" id="{D08FBF09-E96C-417E-823D-25BF31111254}"/>
              </a:ext>
            </a:extLst>
          </p:cNvPr>
          <p:cNvSpPr/>
          <p:nvPr/>
        </p:nvSpPr>
        <p:spPr>
          <a:xfrm flipH="1">
            <a:off x="-292921" y="0"/>
            <a:ext cx="1568048" cy="762000"/>
          </a:xfrm>
          <a:prstGeom prst="parallelogram">
            <a:avLst>
              <a:gd name="adj" fmla="val 2253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en-US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id-ID" sz="4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5DCF6A-A596-4E8D-A82B-49F22F742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32" y="1091380"/>
            <a:ext cx="4949369" cy="24480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529F504-BCFA-438D-A416-EECEF93E142E}"/>
              </a:ext>
            </a:extLst>
          </p:cNvPr>
          <p:cNvSpPr txBox="1"/>
          <p:nvPr/>
        </p:nvSpPr>
        <p:spPr>
          <a:xfrm>
            <a:off x="5840135" y="1843899"/>
            <a:ext cx="221329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신뢰할 수 없는 사이트</a:t>
            </a:r>
            <a:endParaRPr lang="id-ID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074" name="Picture 2" descr="spam mailì ëí ì´ë¯¸ì§ ê²ìê²°ê³¼">
            <a:extLst>
              <a:ext uri="{FF2B5EF4-FFF2-40B4-BE49-F238E27FC236}">
                <a16:creationId xmlns:a16="http://schemas.microsoft.com/office/drawing/2014/main" id="{3207DA61-0853-4405-8851-A872033C7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769" y="3823979"/>
            <a:ext cx="4544663" cy="255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232DCB0-8E81-4805-9F01-1B1F08ED7B0E}"/>
              </a:ext>
            </a:extLst>
          </p:cNvPr>
          <p:cNvSpPr txBox="1"/>
          <p:nvPr/>
        </p:nvSpPr>
        <p:spPr>
          <a:xfrm>
            <a:off x="1434516" y="4834399"/>
            <a:ext cx="221329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스팸 메일</a:t>
            </a:r>
            <a:endParaRPr lang="id-ID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81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ad bannerì ëí ì´ë¯¸ì§ ê²ìê²°ê³¼">
            <a:extLst>
              <a:ext uri="{FF2B5EF4-FFF2-40B4-BE49-F238E27FC236}">
                <a16:creationId xmlns:a16="http://schemas.microsoft.com/office/drawing/2014/main" id="{01703239-99E2-4F39-9DBC-9197716A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855" y="2197453"/>
            <a:ext cx="5738758" cy="260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516" y="73028"/>
            <a:ext cx="6882169" cy="723446"/>
          </a:xfrm>
        </p:spPr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유포 경로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</a:t>
            </a:r>
            <a:endParaRPr lang="id-ID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Parallelogram 11">
            <a:extLst>
              <a:ext uri="{FF2B5EF4-FFF2-40B4-BE49-F238E27FC236}">
                <a16:creationId xmlns:a16="http://schemas.microsoft.com/office/drawing/2014/main" id="{D08FBF09-E96C-417E-823D-25BF31111254}"/>
              </a:ext>
            </a:extLst>
          </p:cNvPr>
          <p:cNvSpPr/>
          <p:nvPr/>
        </p:nvSpPr>
        <p:spPr>
          <a:xfrm flipH="1">
            <a:off x="-292921" y="0"/>
            <a:ext cx="1568048" cy="762000"/>
          </a:xfrm>
          <a:prstGeom prst="parallelogram">
            <a:avLst>
              <a:gd name="adj" fmla="val 2253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en-US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id-ID" sz="4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29F504-BCFA-438D-A416-EECEF93E142E}"/>
              </a:ext>
            </a:extLst>
          </p:cNvPr>
          <p:cNvSpPr txBox="1"/>
          <p:nvPr/>
        </p:nvSpPr>
        <p:spPr>
          <a:xfrm>
            <a:off x="3233437" y="1661922"/>
            <a:ext cx="221329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SNS</a:t>
            </a:r>
            <a:endParaRPr lang="id-ID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32DCB0-8E81-4805-9F01-1B1F08ED7B0E}"/>
              </a:ext>
            </a:extLst>
          </p:cNvPr>
          <p:cNvSpPr txBox="1"/>
          <p:nvPr/>
        </p:nvSpPr>
        <p:spPr>
          <a:xfrm>
            <a:off x="2481567" y="3296848"/>
            <a:ext cx="221329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광고 배너</a:t>
            </a:r>
            <a:endParaRPr lang="id-ID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6146" name="Picture 2" descr="snsì ëí ì´ë¯¸ì§ ê²ìê²°ê³¼">
            <a:extLst>
              <a:ext uri="{FF2B5EF4-FFF2-40B4-BE49-F238E27FC236}">
                <a16:creationId xmlns:a16="http://schemas.microsoft.com/office/drawing/2014/main" id="{A53FBBFC-E94E-4AA8-B182-5FBFDB51A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6" y="1073165"/>
            <a:ext cx="3446192" cy="193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8131C0-A4BF-45B9-967E-C27046EE9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67" y="4037884"/>
            <a:ext cx="3183780" cy="31332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321530-EA99-4AF0-8A2F-A025EF5F723B}"/>
              </a:ext>
            </a:extLst>
          </p:cNvPr>
          <p:cNvSpPr txBox="1"/>
          <p:nvPr/>
        </p:nvSpPr>
        <p:spPr>
          <a:xfrm>
            <a:off x="4186807" y="5336739"/>
            <a:ext cx="221329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P2P</a:t>
            </a:r>
            <a:endParaRPr lang="id-ID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62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516" y="73028"/>
            <a:ext cx="6882169" cy="723446"/>
          </a:xfrm>
        </p:spPr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프로젝트에서의 유포 방식</a:t>
            </a:r>
            <a:endParaRPr lang="id-ID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Parallelogram 11">
            <a:extLst>
              <a:ext uri="{FF2B5EF4-FFF2-40B4-BE49-F238E27FC236}">
                <a16:creationId xmlns:a16="http://schemas.microsoft.com/office/drawing/2014/main" id="{D08FBF09-E96C-417E-823D-25BF31111254}"/>
              </a:ext>
            </a:extLst>
          </p:cNvPr>
          <p:cNvSpPr/>
          <p:nvPr/>
        </p:nvSpPr>
        <p:spPr>
          <a:xfrm flipH="1">
            <a:off x="-292921" y="0"/>
            <a:ext cx="1568048" cy="762000"/>
          </a:xfrm>
          <a:prstGeom prst="parallelogram">
            <a:avLst>
              <a:gd name="adj" fmla="val 2253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en-US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id-ID" sz="4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257B4-200E-4731-B877-3386F5741DE6}"/>
              </a:ext>
            </a:extLst>
          </p:cNvPr>
          <p:cNvSpPr txBox="1"/>
          <p:nvPr/>
        </p:nvSpPr>
        <p:spPr>
          <a:xfrm>
            <a:off x="3451929" y="1739685"/>
            <a:ext cx="3888817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exe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PNG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이미지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파일로 위장</a:t>
            </a:r>
            <a:endParaRPr lang="id-ID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9220" name="Picture 4" descr="png íì¥ìì ëí ì´ë¯¸ì§ ê²ìê²°ê³¼">
            <a:extLst>
              <a:ext uri="{FF2B5EF4-FFF2-40B4-BE49-F238E27FC236}">
                <a16:creationId xmlns:a16="http://schemas.microsoft.com/office/drawing/2014/main" id="{FCC1698E-5653-4E0A-9233-FBD49E28E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59" y="1076585"/>
            <a:ext cx="2755405" cy="275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F0435F-2C93-41A3-AF25-FC919BF15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707" y="3223643"/>
            <a:ext cx="6104024" cy="34365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0AEFD4-453E-451A-AEE0-8869B7E1625D}"/>
              </a:ext>
            </a:extLst>
          </p:cNvPr>
          <p:cNvSpPr txBox="1"/>
          <p:nvPr/>
        </p:nvSpPr>
        <p:spPr>
          <a:xfrm>
            <a:off x="-80173" y="4799823"/>
            <a:ext cx="30008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사용자에게 보여질 위장된 파일의 이미지</a:t>
            </a:r>
            <a:endParaRPr lang="en-US" altLang="ko-KR" sz="2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81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516" y="73028"/>
            <a:ext cx="6882169" cy="723446"/>
          </a:xfrm>
        </p:spPr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실제 구현물의 동작</a:t>
            </a:r>
            <a:endParaRPr lang="id-ID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Parallelogram 11">
            <a:extLst>
              <a:ext uri="{FF2B5EF4-FFF2-40B4-BE49-F238E27FC236}">
                <a16:creationId xmlns:a16="http://schemas.microsoft.com/office/drawing/2014/main" id="{D08FBF09-E96C-417E-823D-25BF31111254}"/>
              </a:ext>
            </a:extLst>
          </p:cNvPr>
          <p:cNvSpPr/>
          <p:nvPr/>
        </p:nvSpPr>
        <p:spPr>
          <a:xfrm flipH="1">
            <a:off x="-292921" y="0"/>
            <a:ext cx="1568048" cy="762000"/>
          </a:xfrm>
          <a:prstGeom prst="parallelogram">
            <a:avLst>
              <a:gd name="adj" fmla="val 2253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en-US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id-ID" sz="4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KakaoTalk_Video_20190610_1959_42_577">
            <a:hlinkClick r:id="" action="ppaction://media"/>
            <a:extLst>
              <a:ext uri="{FF2B5EF4-FFF2-40B4-BE49-F238E27FC236}">
                <a16:creationId xmlns:a16="http://schemas.microsoft.com/office/drawing/2014/main" id="{3D3C5987-C398-4D18-B8E7-88A23FA604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422" y="1409246"/>
            <a:ext cx="9035156" cy="479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3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516" y="73028"/>
            <a:ext cx="6882169" cy="723446"/>
          </a:xfrm>
        </p:spPr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정리</a:t>
            </a:r>
            <a:endParaRPr lang="id-ID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Parallelogram 11">
            <a:extLst>
              <a:ext uri="{FF2B5EF4-FFF2-40B4-BE49-F238E27FC236}">
                <a16:creationId xmlns:a16="http://schemas.microsoft.com/office/drawing/2014/main" id="{D08FBF09-E96C-417E-823D-25BF31111254}"/>
              </a:ext>
            </a:extLst>
          </p:cNvPr>
          <p:cNvSpPr/>
          <p:nvPr/>
        </p:nvSpPr>
        <p:spPr>
          <a:xfrm flipH="1">
            <a:off x="-292921" y="0"/>
            <a:ext cx="1568048" cy="762000"/>
          </a:xfrm>
          <a:prstGeom prst="parallelogram">
            <a:avLst>
              <a:gd name="adj" fmla="val 2253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en-US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id-ID" sz="4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257B4-200E-4731-B877-3386F5741DE6}"/>
              </a:ext>
            </a:extLst>
          </p:cNvPr>
          <p:cNvSpPr txBox="1"/>
          <p:nvPr/>
        </p:nvSpPr>
        <p:spPr>
          <a:xfrm>
            <a:off x="251670" y="4106478"/>
            <a:ext cx="857354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악의적으로 유포되는 악성코드들은 프로그램 업데이트만 주기적으로 해도 대개 감염되는 것을 예방할 수 있다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b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용도에 따라 암호화 방식별로 다른 속도 차이를 고려해야 한다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b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악성코드 자체의 개발은 의외로 어렵지 않으며 유포가 관건이다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11266" name="Picture 2" descr="summaryì ëí ì´ë¯¸ì§ ê²ìê²°ê³¼">
            <a:extLst>
              <a:ext uri="{FF2B5EF4-FFF2-40B4-BE49-F238E27FC236}">
                <a16:creationId xmlns:a16="http://schemas.microsoft.com/office/drawing/2014/main" id="{2FC9A62D-BE49-4CDC-B5D1-50A76955E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32" y="796474"/>
            <a:ext cx="5062224" cy="323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704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C9947C-7FCF-48F9-B187-DB6943EC01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2" b="4152"/>
          <a:stretch>
            <a:fillRect/>
          </a:stretch>
        </p:blipFill>
        <p:spPr>
          <a:xfrm>
            <a:off x="-1281796" y="-91938"/>
            <a:ext cx="11707591" cy="6949938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7385A4D-2044-459F-BAC6-26F57E02F4AF}"/>
              </a:ext>
            </a:extLst>
          </p:cNvPr>
          <p:cNvGrpSpPr/>
          <p:nvPr/>
        </p:nvGrpSpPr>
        <p:grpSpPr>
          <a:xfrm>
            <a:off x="993283" y="2522979"/>
            <a:ext cx="7157434" cy="1812042"/>
            <a:chOff x="993281" y="1909087"/>
            <a:chExt cx="7157434" cy="1812042"/>
          </a:xfrm>
        </p:grpSpPr>
        <p:sp>
          <p:nvSpPr>
            <p:cNvPr id="8" name="TextBox 7"/>
            <p:cNvSpPr txBox="1"/>
            <p:nvPr/>
          </p:nvSpPr>
          <p:spPr>
            <a:xfrm>
              <a:off x="993281" y="2705466"/>
              <a:ext cx="71574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spc="225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감사합니다</a:t>
              </a:r>
              <a:endParaRPr lang="id-ID" sz="6000" spc="225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0" name="AutoShape 81"/>
            <p:cNvSpPr>
              <a:spLocks/>
            </p:cNvSpPr>
            <p:nvPr/>
          </p:nvSpPr>
          <p:spPr bwMode="auto">
            <a:xfrm>
              <a:off x="4249436" y="1909087"/>
              <a:ext cx="645128" cy="64512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4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2999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D8FDFD6D-907D-4C5B-9E2F-E3C65CCDB66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58" r="17230"/>
          <a:stretch/>
        </p:blipFill>
        <p:spPr>
          <a:xfrm>
            <a:off x="1" y="0"/>
            <a:ext cx="4506686" cy="6870700"/>
          </a:xfrm>
        </p:spPr>
      </p:pic>
      <p:sp>
        <p:nvSpPr>
          <p:cNvPr id="13" name="TextBox 12"/>
          <p:cNvSpPr txBox="1"/>
          <p:nvPr/>
        </p:nvSpPr>
        <p:spPr>
          <a:xfrm>
            <a:off x="5791201" y="1570431"/>
            <a:ext cx="2449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id-ID" sz="5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4" name="Group 13"/>
          <p:cNvGrpSpPr/>
          <p:nvPr/>
        </p:nvGrpSpPr>
        <p:grpSpPr>
          <a:xfrm rot="5400000" flipV="1">
            <a:off x="7592166" y="1253782"/>
            <a:ext cx="753020" cy="705084"/>
            <a:chOff x="8532745" y="571782"/>
            <a:chExt cx="1931366" cy="1845590"/>
          </a:xfrm>
        </p:grpSpPr>
        <p:sp>
          <p:nvSpPr>
            <p:cNvPr id="15" name="Right Triangle 14"/>
            <p:cNvSpPr/>
            <p:nvPr/>
          </p:nvSpPr>
          <p:spPr>
            <a:xfrm>
              <a:off x="8532745" y="855272"/>
              <a:ext cx="1562100" cy="1562100"/>
            </a:xfrm>
            <a:prstGeom prst="rtTriangle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16" name="Right Triangle 15"/>
            <p:cNvSpPr/>
            <p:nvPr/>
          </p:nvSpPr>
          <p:spPr>
            <a:xfrm>
              <a:off x="8902011" y="571782"/>
              <a:ext cx="1562100" cy="1562100"/>
            </a:xfrm>
            <a:prstGeom prst="rtTriangle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sp>
        <p:nvSpPr>
          <p:cNvPr id="12" name="Parallelogram 11"/>
          <p:cNvSpPr/>
          <p:nvPr/>
        </p:nvSpPr>
        <p:spPr>
          <a:xfrm flipH="1">
            <a:off x="3626304" y="2908528"/>
            <a:ext cx="570139" cy="370220"/>
          </a:xfrm>
          <a:prstGeom prst="parallelogram">
            <a:avLst>
              <a:gd name="adj" fmla="val 2253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>
                <a:latin typeface="Montserrat" panose="00000500000000000000" pitchFamily="50" charset="0"/>
              </a:rPr>
              <a:t>01</a:t>
            </a:r>
          </a:p>
        </p:txBody>
      </p:sp>
      <p:sp>
        <p:nvSpPr>
          <p:cNvPr id="17" name="Parallelogram 16"/>
          <p:cNvSpPr/>
          <p:nvPr/>
        </p:nvSpPr>
        <p:spPr>
          <a:xfrm flipH="1">
            <a:off x="3803742" y="3574325"/>
            <a:ext cx="570139" cy="370220"/>
          </a:xfrm>
          <a:prstGeom prst="parallelogram">
            <a:avLst>
              <a:gd name="adj" fmla="val 2253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>
                <a:latin typeface="Montserrat" panose="00000500000000000000" pitchFamily="50" charset="0"/>
              </a:rPr>
              <a:t>02</a:t>
            </a:r>
          </a:p>
        </p:txBody>
      </p:sp>
      <p:sp>
        <p:nvSpPr>
          <p:cNvPr id="18" name="Parallelogram 17"/>
          <p:cNvSpPr/>
          <p:nvPr/>
        </p:nvSpPr>
        <p:spPr>
          <a:xfrm flipH="1">
            <a:off x="3932919" y="4316323"/>
            <a:ext cx="570139" cy="370220"/>
          </a:xfrm>
          <a:prstGeom prst="parallelogram">
            <a:avLst>
              <a:gd name="adj" fmla="val 2253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>
                <a:latin typeface="Montserrat" panose="00000500000000000000" pitchFamily="50" charset="0"/>
              </a:rPr>
              <a:t>03</a:t>
            </a:r>
          </a:p>
        </p:txBody>
      </p:sp>
      <p:sp>
        <p:nvSpPr>
          <p:cNvPr id="19" name="Parallelogram 18"/>
          <p:cNvSpPr/>
          <p:nvPr/>
        </p:nvSpPr>
        <p:spPr>
          <a:xfrm flipH="1">
            <a:off x="4090762" y="5020220"/>
            <a:ext cx="570139" cy="370220"/>
          </a:xfrm>
          <a:prstGeom prst="parallelogram">
            <a:avLst>
              <a:gd name="adj" fmla="val 2253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>
                <a:latin typeface="Montserrat" panose="00000500000000000000" pitchFamily="50" charset="0"/>
              </a:rPr>
              <a:t>04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96443" y="2947589"/>
            <a:ext cx="2359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Ransomware?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52670" y="3613950"/>
            <a:ext cx="2359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랜섬웨어</a:t>
            </a:r>
            <a:r>
              <a:rPr lang="ko-KR" altLang="en-US" sz="135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구현</a:t>
            </a:r>
            <a:endParaRPr lang="en-US" sz="135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03058" y="4352916"/>
            <a:ext cx="2359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유포</a:t>
            </a:r>
            <a:endParaRPr lang="en-US" sz="135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30654" y="5055289"/>
            <a:ext cx="2359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정리</a:t>
            </a:r>
            <a:endParaRPr lang="en-US" sz="135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25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5A9A93E-E249-4C83-9EA4-54996E51C5E2}"/>
              </a:ext>
            </a:extLst>
          </p:cNvPr>
          <p:cNvGrpSpPr/>
          <p:nvPr/>
        </p:nvGrpSpPr>
        <p:grpSpPr>
          <a:xfrm>
            <a:off x="6427741" y="1038410"/>
            <a:ext cx="2810841" cy="2390590"/>
            <a:chOff x="6427741" y="567865"/>
            <a:chExt cx="2810841" cy="2390590"/>
          </a:xfrm>
        </p:grpSpPr>
        <p:sp>
          <p:nvSpPr>
            <p:cNvPr id="9" name="TextBox 8"/>
            <p:cNvSpPr txBox="1"/>
            <p:nvPr/>
          </p:nvSpPr>
          <p:spPr>
            <a:xfrm>
              <a:off x="6427741" y="567865"/>
              <a:ext cx="281084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i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Ransomware?</a:t>
              </a:r>
              <a:endParaRPr lang="id-ID" sz="3000" b="1" i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C9BDAD-4CCD-4C00-AA6D-967191FCE1EF}"/>
                </a:ext>
              </a:extLst>
            </p:cNvPr>
            <p:cNvSpPr txBox="1"/>
            <p:nvPr/>
          </p:nvSpPr>
          <p:spPr>
            <a:xfrm>
              <a:off x="6577182" y="1388795"/>
              <a:ext cx="23308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 type of malware from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cryptovirology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that threatens to publish the victim's data or perpetually block access to it unless a ransom is paid.</a:t>
              </a:r>
            </a:p>
            <a:p>
              <a:endParaRPr lang="en-US" sz="1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en-US" sz="1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Wikipedia</a:t>
              </a:r>
            </a:p>
          </p:txBody>
        </p:sp>
        <p:sp>
          <p:nvSpPr>
            <p:cNvPr id="15" name="Rectangle 33">
              <a:extLst>
                <a:ext uri="{FF2B5EF4-FFF2-40B4-BE49-F238E27FC236}">
                  <a16:creationId xmlns:a16="http://schemas.microsoft.com/office/drawing/2014/main" id="{12682618-01A2-40D5-ACF8-46ECC28117BC}"/>
                </a:ext>
              </a:extLst>
            </p:cNvPr>
            <p:cNvSpPr/>
            <p:nvPr/>
          </p:nvSpPr>
          <p:spPr>
            <a:xfrm>
              <a:off x="6667739" y="1186759"/>
              <a:ext cx="2124331" cy="464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pic>
        <p:nvPicPr>
          <p:cNvPr id="1028" name="Picture 4" descr="ransomwareì ëí ì´ë¯¸ì§ ê²ìê²°ê³¼">
            <a:extLst>
              <a:ext uri="{FF2B5EF4-FFF2-40B4-BE49-F238E27FC236}">
                <a16:creationId xmlns:a16="http://schemas.microsoft.com/office/drawing/2014/main" id="{E4B6FC81-13F6-45A1-9A29-DBF1614B3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96" y="456527"/>
            <a:ext cx="6111845" cy="343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646607-F274-43D2-A4B3-E18206B761D4}"/>
              </a:ext>
            </a:extLst>
          </p:cNvPr>
          <p:cNvSpPr txBox="1"/>
          <p:nvPr/>
        </p:nvSpPr>
        <p:spPr>
          <a:xfrm>
            <a:off x="315897" y="4161371"/>
            <a:ext cx="847617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컴퓨터 시스템을 감염시켜 접근을 제한하고 일종의 몸값을 요구하는 악성 소프트웨어의 한 종류</a:t>
            </a:r>
            <a:endParaRPr lang="en-US" altLang="ko-KR" sz="2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사용자의 내부 파일을 암호화하여 금액 지불을 강요</a:t>
            </a:r>
            <a:endParaRPr lang="en-US" altLang="ko-KR" sz="2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최초의 </a:t>
            </a:r>
            <a:r>
              <a:rPr lang="ko-KR" altLang="en-US" sz="2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랜섬웨어는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1989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Joseph Popp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작성한 </a:t>
            </a:r>
            <a: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AIDS</a:t>
            </a:r>
            <a:endParaRPr lang="ko-KR" altLang="en-US" sz="2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B264541-243D-48F5-BFA6-3D4F882F503F}"/>
              </a:ext>
            </a:extLst>
          </p:cNvPr>
          <p:cNvSpPr/>
          <p:nvPr/>
        </p:nvSpPr>
        <p:spPr>
          <a:xfrm flipH="1">
            <a:off x="-292921" y="0"/>
            <a:ext cx="1568048" cy="762000"/>
          </a:xfrm>
          <a:prstGeom prst="parallelogram">
            <a:avLst>
              <a:gd name="adj" fmla="val 2253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66781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5A9A93E-E249-4C83-9EA4-54996E51C5E2}"/>
              </a:ext>
            </a:extLst>
          </p:cNvPr>
          <p:cNvGrpSpPr/>
          <p:nvPr/>
        </p:nvGrpSpPr>
        <p:grpSpPr>
          <a:xfrm>
            <a:off x="6394185" y="461243"/>
            <a:ext cx="2810841" cy="2575256"/>
            <a:chOff x="6427741" y="567865"/>
            <a:chExt cx="2810841" cy="2575256"/>
          </a:xfrm>
        </p:grpSpPr>
        <p:sp>
          <p:nvSpPr>
            <p:cNvPr id="9" name="TextBox 8"/>
            <p:cNvSpPr txBox="1"/>
            <p:nvPr/>
          </p:nvSpPr>
          <p:spPr>
            <a:xfrm>
              <a:off x="6427741" y="567865"/>
              <a:ext cx="281084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i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AIDS</a:t>
              </a:r>
              <a:endParaRPr lang="id-ID" sz="3000" b="1" i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C9BDAD-4CCD-4C00-AA6D-967191FCE1EF}"/>
                </a:ext>
              </a:extLst>
            </p:cNvPr>
            <p:cNvSpPr txBox="1"/>
            <p:nvPr/>
          </p:nvSpPr>
          <p:spPr>
            <a:xfrm>
              <a:off x="6577182" y="1388795"/>
              <a:ext cx="233084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AIDS, also known as Aids Info Disk or PC Cyborg Trojan, is a trojan horse that replaces the AUTOEXEC.BAT file, which would then be used by AIDS to count the number of times the computer has booted.</a:t>
              </a:r>
            </a:p>
            <a:p>
              <a:endParaRPr lang="en-US" sz="1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Wikipedia</a:t>
              </a:r>
            </a:p>
          </p:txBody>
        </p:sp>
        <p:sp>
          <p:nvSpPr>
            <p:cNvPr id="15" name="Rectangle 33">
              <a:extLst>
                <a:ext uri="{FF2B5EF4-FFF2-40B4-BE49-F238E27FC236}">
                  <a16:creationId xmlns:a16="http://schemas.microsoft.com/office/drawing/2014/main" id="{12682618-01A2-40D5-ACF8-46ECC28117BC}"/>
                </a:ext>
              </a:extLst>
            </p:cNvPr>
            <p:cNvSpPr/>
            <p:nvPr/>
          </p:nvSpPr>
          <p:spPr>
            <a:xfrm>
              <a:off x="6667739" y="1186759"/>
              <a:ext cx="2124331" cy="464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3646607-F274-43D2-A4B3-E18206B761D4}"/>
              </a:ext>
            </a:extLst>
          </p:cNvPr>
          <p:cNvSpPr txBox="1"/>
          <p:nvPr/>
        </p:nvSpPr>
        <p:spPr>
          <a:xfrm>
            <a:off x="315897" y="4161371"/>
            <a:ext cx="847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ko-KR" altLang="en-US" sz="2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30" name="Picture 6" descr="https://lh3.googleusercontent.com/S2nwAON0pbGJWD4LPK4lp21xYBR1oYgav2AcafdQ-tBP76seGSUQ32kZVQ0huFV4XolWI9nf536392cz33SdCpFJnRqNoBGj02cIQFEvImzotBTKSnZtqSXo8PxZfm9urYUPya88">
            <a:extLst>
              <a:ext uri="{FF2B5EF4-FFF2-40B4-BE49-F238E27FC236}">
                <a16:creationId xmlns:a16="http://schemas.microsoft.com/office/drawing/2014/main" id="{57600EC4-5496-4168-8C2E-16ACFC39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30" y="461243"/>
            <a:ext cx="5637402" cy="22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31B107-F80F-49ED-BF79-0BBA22D53D95}"/>
              </a:ext>
            </a:extLst>
          </p:cNvPr>
          <p:cNvSpPr txBox="1"/>
          <p:nvPr/>
        </p:nvSpPr>
        <p:spPr>
          <a:xfrm>
            <a:off x="315897" y="3303863"/>
            <a:ext cx="847617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현재 기승을 부리는 </a:t>
            </a:r>
            <a: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Crypto 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계열의 </a:t>
            </a:r>
            <a:r>
              <a:rPr lang="ko-KR" altLang="en-US" sz="2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랜섬웨어는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2005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처음 발견됐지만 </a:t>
            </a:r>
            <a: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AIDS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</a:t>
            </a:r>
            <a: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1989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등장</a:t>
            </a:r>
            <a:endParaRPr lang="en-US" altLang="ko-KR" sz="2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플로피 디스크를 통해 시스템 감염</a:t>
            </a:r>
            <a:endParaRPr lang="en-US" altLang="ko-KR" sz="2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AIDS.trojan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 도스의 모든 파일명을 암호화해 시스템을 사용할 수 없게 만든 후 </a:t>
            </a:r>
            <a: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189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달러를 파나마의 우편함으로 지불하면 복호화 키가 담긴 디스크를 받을 수 있었다</a:t>
            </a:r>
            <a: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1" name="Parallelogram 11">
            <a:extLst>
              <a:ext uri="{FF2B5EF4-FFF2-40B4-BE49-F238E27FC236}">
                <a16:creationId xmlns:a16="http://schemas.microsoft.com/office/drawing/2014/main" id="{7F285890-C6D4-44C5-AA18-FCCD078DA1D2}"/>
              </a:ext>
            </a:extLst>
          </p:cNvPr>
          <p:cNvSpPr/>
          <p:nvPr/>
        </p:nvSpPr>
        <p:spPr>
          <a:xfrm flipH="1">
            <a:off x="-292921" y="0"/>
            <a:ext cx="1568048" cy="762000"/>
          </a:xfrm>
          <a:prstGeom prst="parallelogram">
            <a:avLst>
              <a:gd name="adj" fmla="val 2253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13649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016" y="114660"/>
            <a:ext cx="6957669" cy="723446"/>
          </a:xfrm>
        </p:spPr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대표적인 감염 증상</a:t>
            </a:r>
            <a:endParaRPr lang="id-ID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62197" y="3370184"/>
            <a:ext cx="175025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CPU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와 램 사용량이 급격히 증가</a:t>
            </a:r>
            <a:endParaRPr lang="id-ID" sz="16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7DA5F2AC-0F1D-42EB-9AAC-00CAFACC29B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832" y="1082571"/>
            <a:ext cx="2078629" cy="2080904"/>
          </a:xfrm>
        </p:spPr>
      </p:pic>
      <p:pic>
        <p:nvPicPr>
          <p:cNvPr id="20" name="그림 개체 틀 19">
            <a:extLst>
              <a:ext uri="{FF2B5EF4-FFF2-40B4-BE49-F238E27FC236}">
                <a16:creationId xmlns:a16="http://schemas.microsoft.com/office/drawing/2014/main" id="{5235B567-A6C4-47E7-84FA-DAE8DC9B43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8011" y="1082571"/>
            <a:ext cx="2078629" cy="2080904"/>
          </a:xfrm>
        </p:spPr>
      </p:pic>
      <p:pic>
        <p:nvPicPr>
          <p:cNvPr id="25" name="그림 개체 틀 24">
            <a:extLst>
              <a:ext uri="{FF2B5EF4-FFF2-40B4-BE49-F238E27FC236}">
                <a16:creationId xmlns:a16="http://schemas.microsoft.com/office/drawing/2014/main" id="{DB5D92FF-DE33-4575-8A93-6D19446626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0316" y="1082571"/>
            <a:ext cx="1985595" cy="2080904"/>
          </a:xfr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5FD9B2-B202-402A-A6EF-5320E8AD390D}"/>
              </a:ext>
            </a:extLst>
          </p:cNvPr>
          <p:cNvSpPr txBox="1"/>
          <p:nvPr/>
        </p:nvSpPr>
        <p:spPr>
          <a:xfrm>
            <a:off x="748018" y="3379084"/>
            <a:ext cx="175025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시스템 파일 열기 불가</a:t>
            </a:r>
            <a:endParaRPr lang="id-ID" sz="16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F175D8-8871-4B53-A3E1-C9A3FBA7AC61}"/>
              </a:ext>
            </a:extLst>
          </p:cNvPr>
          <p:cNvSpPr txBox="1"/>
          <p:nvPr/>
        </p:nvSpPr>
        <p:spPr>
          <a:xfrm>
            <a:off x="6776376" y="3388057"/>
            <a:ext cx="1750256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백신 프로그램 강제 종료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중지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오류 등이 지속적으로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발생</a:t>
            </a:r>
            <a:endParaRPr lang="id-ID" sz="16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9" name="그림 개체 틀 12">
            <a:extLst>
              <a:ext uri="{FF2B5EF4-FFF2-40B4-BE49-F238E27FC236}">
                <a16:creationId xmlns:a16="http://schemas.microsoft.com/office/drawing/2014/main" id="{D8FE4A13-E8A1-4B11-861D-26AF39E17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2045" y="3871675"/>
            <a:ext cx="1964992" cy="2080904"/>
          </a:xfrm>
          <a:custGeom>
            <a:avLst/>
            <a:gdLst>
              <a:gd name="connsiteX0" fmla="*/ 2177448 w 4354896"/>
              <a:gd name="connsiteY0" fmla="*/ 0 h 4354896"/>
              <a:gd name="connsiteX1" fmla="*/ 4354896 w 4354896"/>
              <a:gd name="connsiteY1" fmla="*/ 2177448 h 4354896"/>
              <a:gd name="connsiteX2" fmla="*/ 2177448 w 4354896"/>
              <a:gd name="connsiteY2" fmla="*/ 4354896 h 4354896"/>
              <a:gd name="connsiteX3" fmla="*/ 0 w 4354896"/>
              <a:gd name="connsiteY3" fmla="*/ 2177448 h 435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4896" h="4354896">
                <a:moveTo>
                  <a:pt x="2177448" y="0"/>
                </a:moveTo>
                <a:lnTo>
                  <a:pt x="4354896" y="2177448"/>
                </a:lnTo>
                <a:lnTo>
                  <a:pt x="2177448" y="4354896"/>
                </a:lnTo>
                <a:lnTo>
                  <a:pt x="0" y="2177448"/>
                </a:lnTo>
                <a:close/>
              </a:path>
            </a:pathLst>
          </a:custGeom>
          <a:solidFill>
            <a:srgbClr val="F2F2F2"/>
          </a:solidFill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2C44698-7A47-4480-8D3B-29E70ADDA30E}"/>
              </a:ext>
            </a:extLst>
          </p:cNvPr>
          <p:cNvSpPr txBox="1"/>
          <p:nvPr/>
        </p:nvSpPr>
        <p:spPr>
          <a:xfrm>
            <a:off x="2206781" y="6145964"/>
            <a:ext cx="175025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파일들의 확장자가 변경</a:t>
            </a:r>
            <a:endParaRPr lang="id-ID" sz="16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3" name="그림 개체 틀 12">
            <a:extLst>
              <a:ext uri="{FF2B5EF4-FFF2-40B4-BE49-F238E27FC236}">
                <a16:creationId xmlns:a16="http://schemas.microsoft.com/office/drawing/2014/main" id="{261DD08C-CEB9-4EB6-9221-044E9E880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5147" y="3871676"/>
            <a:ext cx="2078629" cy="2080903"/>
          </a:xfrm>
          <a:custGeom>
            <a:avLst/>
            <a:gdLst>
              <a:gd name="connsiteX0" fmla="*/ 2177448 w 4354896"/>
              <a:gd name="connsiteY0" fmla="*/ 0 h 4354896"/>
              <a:gd name="connsiteX1" fmla="*/ 4354896 w 4354896"/>
              <a:gd name="connsiteY1" fmla="*/ 2177448 h 4354896"/>
              <a:gd name="connsiteX2" fmla="*/ 2177448 w 4354896"/>
              <a:gd name="connsiteY2" fmla="*/ 4354896 h 4354896"/>
              <a:gd name="connsiteX3" fmla="*/ 0 w 4354896"/>
              <a:gd name="connsiteY3" fmla="*/ 2177448 h 435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4896" h="4354896">
                <a:moveTo>
                  <a:pt x="2177448" y="0"/>
                </a:moveTo>
                <a:lnTo>
                  <a:pt x="4354896" y="2177448"/>
                </a:lnTo>
                <a:lnTo>
                  <a:pt x="2177448" y="4354896"/>
                </a:lnTo>
                <a:lnTo>
                  <a:pt x="0" y="2177448"/>
                </a:lnTo>
                <a:close/>
              </a:path>
            </a:pathLst>
          </a:custGeom>
          <a:solidFill>
            <a:srgbClr val="F2F2F2"/>
          </a:solidFill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32BCE1-3D4D-4DBA-84EA-2149AFB8B468}"/>
              </a:ext>
            </a:extLst>
          </p:cNvPr>
          <p:cNvSpPr txBox="1"/>
          <p:nvPr/>
        </p:nvSpPr>
        <p:spPr>
          <a:xfrm>
            <a:off x="5549333" y="6145964"/>
            <a:ext cx="175025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윈도우 복원 시점 제거</a:t>
            </a:r>
            <a:endParaRPr lang="id-ID" sz="16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D3DAA3F-08F5-4983-A8BD-110D7F4B9CDA}"/>
              </a:ext>
            </a:extLst>
          </p:cNvPr>
          <p:cNvCxnSpPr/>
          <p:nvPr/>
        </p:nvCxnSpPr>
        <p:spPr>
          <a:xfrm flipV="1">
            <a:off x="6776376" y="1233823"/>
            <a:ext cx="1634196" cy="175250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8F6EE73-5718-43C3-9D31-CC4B393E3004}"/>
              </a:ext>
            </a:extLst>
          </p:cNvPr>
          <p:cNvCxnSpPr>
            <a:cxnSpLocks/>
          </p:cNvCxnSpPr>
          <p:nvPr/>
        </p:nvCxnSpPr>
        <p:spPr>
          <a:xfrm rot="5400000" flipV="1">
            <a:off x="6776376" y="1264536"/>
            <a:ext cx="1634196" cy="175250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arallelogram 11">
            <a:extLst>
              <a:ext uri="{FF2B5EF4-FFF2-40B4-BE49-F238E27FC236}">
                <a16:creationId xmlns:a16="http://schemas.microsoft.com/office/drawing/2014/main" id="{D08FBF09-E96C-417E-823D-25BF31111254}"/>
              </a:ext>
            </a:extLst>
          </p:cNvPr>
          <p:cNvSpPr/>
          <p:nvPr/>
        </p:nvSpPr>
        <p:spPr>
          <a:xfrm flipH="1">
            <a:off x="-292921" y="0"/>
            <a:ext cx="1568048" cy="762000"/>
          </a:xfrm>
          <a:prstGeom prst="parallelogram">
            <a:avLst>
              <a:gd name="adj" fmla="val 2253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407914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516" y="73028"/>
            <a:ext cx="6882169" cy="723446"/>
          </a:xfrm>
        </p:spPr>
        <p:txBody>
          <a:bodyPr/>
          <a:lstStyle/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랜섬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웨어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피해 예상 비용</a:t>
            </a:r>
            <a:endParaRPr lang="id-ID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Parallelogram 11">
            <a:extLst>
              <a:ext uri="{FF2B5EF4-FFF2-40B4-BE49-F238E27FC236}">
                <a16:creationId xmlns:a16="http://schemas.microsoft.com/office/drawing/2014/main" id="{D08FBF09-E96C-417E-823D-25BF31111254}"/>
              </a:ext>
            </a:extLst>
          </p:cNvPr>
          <p:cNvSpPr/>
          <p:nvPr/>
        </p:nvSpPr>
        <p:spPr>
          <a:xfrm flipH="1">
            <a:off x="-292921" y="0"/>
            <a:ext cx="1568048" cy="762000"/>
          </a:xfrm>
          <a:prstGeom prst="parallelogram">
            <a:avLst>
              <a:gd name="adj" fmla="val 2253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en-US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id-ID" sz="4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170" name="Picture 2" descr="Statistic: More than 11 billion dollars in damages from ransomware are expected by 2019">
            <a:extLst>
              <a:ext uri="{FF2B5EF4-FFF2-40B4-BE49-F238E27FC236}">
                <a16:creationId xmlns:a16="http://schemas.microsoft.com/office/drawing/2014/main" id="{8BE1F5C3-4DDB-42F8-A3BB-EE2B8F5C8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37" y="1075265"/>
            <a:ext cx="7534232" cy="438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04B52-6588-4FE4-89D4-AB5B615D21D2}"/>
              </a:ext>
            </a:extLst>
          </p:cNvPr>
          <p:cNvSpPr txBox="1"/>
          <p:nvPr/>
        </p:nvSpPr>
        <p:spPr>
          <a:xfrm>
            <a:off x="949564" y="5737077"/>
            <a:ext cx="724487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2019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 현재 세계적으로 약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11.5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조 달러 규모의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피해가 예상됨</a:t>
            </a:r>
            <a:endParaRPr lang="id-ID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920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5A9A93E-E249-4C83-9EA4-54996E51C5E2}"/>
              </a:ext>
            </a:extLst>
          </p:cNvPr>
          <p:cNvGrpSpPr/>
          <p:nvPr/>
        </p:nvGrpSpPr>
        <p:grpSpPr>
          <a:xfrm>
            <a:off x="6427741" y="1038410"/>
            <a:ext cx="2810841" cy="1282595"/>
            <a:chOff x="6427741" y="567865"/>
            <a:chExt cx="2810841" cy="1282595"/>
          </a:xfrm>
        </p:grpSpPr>
        <p:sp>
          <p:nvSpPr>
            <p:cNvPr id="9" name="TextBox 8"/>
            <p:cNvSpPr txBox="1"/>
            <p:nvPr/>
          </p:nvSpPr>
          <p:spPr>
            <a:xfrm>
              <a:off x="6427741" y="567865"/>
              <a:ext cx="281084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i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 </a:t>
              </a:r>
              <a:r>
                <a:rPr lang="en-US" altLang="ko-KR" sz="3000" b="1" i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(1)</a:t>
              </a:r>
              <a:endParaRPr lang="id-ID" sz="3000" b="1" i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C9BDAD-4CCD-4C00-AA6D-967191FCE1EF}"/>
                </a:ext>
              </a:extLst>
            </p:cNvPr>
            <p:cNvSpPr txBox="1"/>
            <p:nvPr/>
          </p:nvSpPr>
          <p:spPr>
            <a:xfrm>
              <a:off x="6577182" y="1388795"/>
              <a:ext cx="2330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랜섬에어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감염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 파일 암호화 및 복호화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Rectangle 33">
              <a:extLst>
                <a:ext uri="{FF2B5EF4-FFF2-40B4-BE49-F238E27FC236}">
                  <a16:creationId xmlns:a16="http://schemas.microsoft.com/office/drawing/2014/main" id="{12682618-01A2-40D5-ACF8-46ECC28117BC}"/>
                </a:ext>
              </a:extLst>
            </p:cNvPr>
            <p:cNvSpPr/>
            <p:nvPr/>
          </p:nvSpPr>
          <p:spPr>
            <a:xfrm>
              <a:off x="6667739" y="1186759"/>
              <a:ext cx="2124331" cy="464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pic>
        <p:nvPicPr>
          <p:cNvPr id="1028" name="Picture 4" descr="ransomwareì ëí ì´ë¯¸ì§ ê²ìê²°ê³¼">
            <a:extLst>
              <a:ext uri="{FF2B5EF4-FFF2-40B4-BE49-F238E27FC236}">
                <a16:creationId xmlns:a16="http://schemas.microsoft.com/office/drawing/2014/main" id="{E4B6FC81-13F6-45A1-9A29-DBF1614B3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96" y="456527"/>
            <a:ext cx="6111845" cy="343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646607-F274-43D2-A4B3-E18206B761D4}"/>
              </a:ext>
            </a:extLst>
          </p:cNvPr>
          <p:cNvSpPr txBox="1"/>
          <p:nvPr/>
        </p:nvSpPr>
        <p:spPr>
          <a:xfrm>
            <a:off x="315897" y="4161371"/>
            <a:ext cx="847617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Filesearch</a:t>
            </a:r>
            <a: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Class</a:t>
            </a:r>
            <a:b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코드 내 목록에 있는 확장자 파일 </a:t>
            </a:r>
            <a: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암호화 및 원본 파일명 저장</a:t>
            </a:r>
            <a:b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하위 디렉토리와 그 디렉토리 파일들 찾아 리스트로 반환</a:t>
            </a:r>
            <a: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b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lang="en-US" altLang="ko-KR" sz="2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복호화는 아까 찾은 리스트에서 암호화된 파일 이름이 저장되어 있다면 원본으로 복호화</a:t>
            </a:r>
            <a:endParaRPr lang="en-US" altLang="ko-KR" sz="2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B264541-243D-48F5-BFA6-3D4F882F503F}"/>
              </a:ext>
            </a:extLst>
          </p:cNvPr>
          <p:cNvSpPr/>
          <p:nvPr/>
        </p:nvSpPr>
        <p:spPr>
          <a:xfrm flipH="1">
            <a:off x="-292921" y="0"/>
            <a:ext cx="1568048" cy="762000"/>
          </a:xfrm>
          <a:prstGeom prst="parallelogram">
            <a:avLst>
              <a:gd name="adj" fmla="val 2253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en-US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id-ID" sz="4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745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516" y="73028"/>
            <a:ext cx="6882169" cy="723446"/>
          </a:xfrm>
        </p:spPr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</a:t>
            </a:r>
            <a:endParaRPr lang="id-ID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Parallelogram 11">
            <a:extLst>
              <a:ext uri="{FF2B5EF4-FFF2-40B4-BE49-F238E27FC236}">
                <a16:creationId xmlns:a16="http://schemas.microsoft.com/office/drawing/2014/main" id="{D08FBF09-E96C-417E-823D-25BF31111254}"/>
              </a:ext>
            </a:extLst>
          </p:cNvPr>
          <p:cNvSpPr/>
          <p:nvPr/>
        </p:nvSpPr>
        <p:spPr>
          <a:xfrm flipH="1">
            <a:off x="-292921" y="0"/>
            <a:ext cx="1568048" cy="762000"/>
          </a:xfrm>
          <a:prstGeom prst="parallelogram">
            <a:avLst>
              <a:gd name="adj" fmla="val 2253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en-US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id-ID" sz="4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8E047-3CD9-4999-AAAC-4C0E84BAD41F}"/>
              </a:ext>
            </a:extLst>
          </p:cNvPr>
          <p:cNvSpPr txBox="1"/>
          <p:nvPr/>
        </p:nvSpPr>
        <p:spPr>
          <a:xfrm>
            <a:off x="583832" y="1128550"/>
            <a:ext cx="78445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복호화 조건은 감염 컴퓨터 바탕화면에 경고 메시지가 있으면 복호화 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5467-CE4F-43B3-A61A-A9C68011B80E}"/>
              </a:ext>
            </a:extLst>
          </p:cNvPr>
          <p:cNvSpPr/>
          <p:nvPr/>
        </p:nvSpPr>
        <p:spPr>
          <a:xfrm>
            <a:off x="542925" y="2353178"/>
            <a:ext cx="2279788" cy="2152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Cip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Class</a:t>
            </a:r>
            <a:endParaRPr lang="ko-KR" altLang="en-US" sz="3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B20B536-1567-44B1-BC4E-295E9DD82325}"/>
              </a:ext>
            </a:extLst>
          </p:cNvPr>
          <p:cNvCxnSpPr>
            <a:stCxn id="4" idx="6"/>
          </p:cNvCxnSpPr>
          <p:nvPr/>
        </p:nvCxnSpPr>
        <p:spPr>
          <a:xfrm flipV="1">
            <a:off x="2822713" y="3429000"/>
            <a:ext cx="781878" cy="4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42972D-61FC-451C-918E-B910CE5EF9E3}"/>
              </a:ext>
            </a:extLst>
          </p:cNvPr>
          <p:cNvSpPr txBox="1"/>
          <p:nvPr/>
        </p:nvSpPr>
        <p:spPr>
          <a:xfrm>
            <a:off x="3604591" y="2354621"/>
            <a:ext cx="54466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키를 생성하고 리스트로 받은 파일들 암호화 시키는 클래스</a:t>
            </a:r>
            <a:b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lang="en-US" altLang="ko-KR" sz="2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암호화 방식은 </a:t>
            </a:r>
            <a: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AES/ECB </a:t>
            </a:r>
            <a:b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lang="en-US" altLang="ko-KR" sz="2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RSA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사용하지 않은 이유는 다량의 파일을 암호화 시키기에는 속도가 너무 느리기 때문에 상대적으로 빠른 속도의 </a:t>
            </a:r>
            <a: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AES 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방식 차용</a:t>
            </a:r>
            <a:endParaRPr lang="en-US" altLang="ko-KR" sz="2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361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516" y="73028"/>
            <a:ext cx="6882169" cy="723446"/>
          </a:xfrm>
        </p:spPr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(3)</a:t>
            </a:r>
            <a:endParaRPr lang="id-ID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Parallelogram 11">
            <a:extLst>
              <a:ext uri="{FF2B5EF4-FFF2-40B4-BE49-F238E27FC236}">
                <a16:creationId xmlns:a16="http://schemas.microsoft.com/office/drawing/2014/main" id="{D08FBF09-E96C-417E-823D-25BF31111254}"/>
              </a:ext>
            </a:extLst>
          </p:cNvPr>
          <p:cNvSpPr/>
          <p:nvPr/>
        </p:nvSpPr>
        <p:spPr>
          <a:xfrm flipH="1">
            <a:off x="-292921" y="0"/>
            <a:ext cx="1568048" cy="762000"/>
          </a:xfrm>
          <a:prstGeom prst="parallelogram">
            <a:avLst>
              <a:gd name="adj" fmla="val 2253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en-US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id-ID" sz="4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8E047-3CD9-4999-AAAC-4C0E84BAD41F}"/>
              </a:ext>
            </a:extLst>
          </p:cNvPr>
          <p:cNvSpPr txBox="1"/>
          <p:nvPr/>
        </p:nvSpPr>
        <p:spPr>
          <a:xfrm>
            <a:off x="583832" y="1128550"/>
            <a:ext cx="784455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구현물은 이미지 파일로 위장되며 이미지 파일이 열릴 경우 키 생성과 동시에 감염 </a:t>
            </a:r>
            <a:b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lang="en-US" altLang="ko-KR" sz="2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exe 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파일을 </a:t>
            </a:r>
            <a:r>
              <a:rPr lang="en-US" altLang="ko-KR" sz="2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png</a:t>
            </a:r>
            <a: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형태의 이미지 파일로 위장하는 것은 압축 프로그램 </a:t>
            </a:r>
            <a:r>
              <a:rPr lang="en-US" altLang="ko-KR" sz="2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winrar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취약점을 이용</a:t>
            </a:r>
            <a:endParaRPr lang="en-US" altLang="ko-KR" sz="2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26" name="Picture 2" descr="winrarì ëí ì´ë¯¸ì§ ê²ìê²°ê³¼">
            <a:extLst>
              <a:ext uri="{FF2B5EF4-FFF2-40B4-BE49-F238E27FC236}">
                <a16:creationId xmlns:a16="http://schemas.microsoft.com/office/drawing/2014/main" id="{0C2E8C5A-0EDD-474B-A97F-ECEF9A71D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22" y="3429000"/>
            <a:ext cx="2060713" cy="206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252CD9-F7D5-4CD4-85DC-6300608BF833}"/>
              </a:ext>
            </a:extLst>
          </p:cNvPr>
          <p:cNvSpPr txBox="1"/>
          <p:nvPr/>
        </p:nvSpPr>
        <p:spPr>
          <a:xfrm>
            <a:off x="3379303" y="3681134"/>
            <a:ext cx="55850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winrar</a:t>
            </a:r>
            <a: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구버전에는 취약점이 존재하며 폴더를 압축한 후 바이너리 코드를 수정하면 </a:t>
            </a:r>
            <a: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exe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정상적으로 존재하지만 </a:t>
            </a:r>
            <a:r>
              <a:rPr lang="en-US" altLang="ko-KR" sz="2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png</a:t>
            </a:r>
            <a:r>
              <a:rPr lang="en-US" altLang="ko-KR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 같은 이미지로 위장 가능</a:t>
            </a:r>
            <a:endParaRPr lang="en-US" altLang="ko-KR" sz="2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99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rown">
      <a:dk1>
        <a:sysClr val="windowText" lastClr="000000"/>
      </a:dk1>
      <a:lt1>
        <a:sysClr val="window" lastClr="FFFFFF"/>
      </a:lt1>
      <a:dk2>
        <a:srgbClr val="3D4A65"/>
      </a:dk2>
      <a:lt2>
        <a:srgbClr val="E7E6E6"/>
      </a:lt2>
      <a:accent1>
        <a:srgbClr val="DC8F50"/>
      </a:accent1>
      <a:accent2>
        <a:srgbClr val="B8801A"/>
      </a:accent2>
      <a:accent3>
        <a:srgbClr val="BF671F"/>
      </a:accent3>
      <a:accent4>
        <a:srgbClr val="C27918"/>
      </a:accent4>
      <a:accent5>
        <a:srgbClr val="C9771D"/>
      </a:accent5>
      <a:accent6>
        <a:srgbClr val="C66E2C"/>
      </a:accent6>
      <a:hlink>
        <a:srgbClr val="FCE70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3090</TotalTime>
  <Words>383</Words>
  <Application>Microsoft Office PowerPoint</Application>
  <PresentationFormat>화면 슬라이드 쇼(4:3)</PresentationFormat>
  <Paragraphs>90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0" baseType="lpstr">
      <vt:lpstr>배달의민족 한나는 열한살</vt:lpstr>
      <vt:lpstr>맑은 고딕</vt:lpstr>
      <vt:lpstr>나눔스퀘어라운드 ExtraBold</vt:lpstr>
      <vt:lpstr>Calibri</vt:lpstr>
      <vt:lpstr>Noto Sans CJK KR DemiLight</vt:lpstr>
      <vt:lpstr>나눔스퀘어</vt:lpstr>
      <vt:lpstr>Arial</vt:lpstr>
      <vt:lpstr>Gill Sans</vt:lpstr>
      <vt:lpstr>나눔고딕 ExtraBold</vt:lpstr>
      <vt:lpstr>나눔스퀘어라운드 Bold</vt:lpstr>
      <vt:lpstr>배달의민족 한나체 Air</vt:lpstr>
      <vt:lpstr>나눔스퀘어 ExtraBold</vt:lpstr>
      <vt:lpstr>Montserrat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대표적인 감염 증상</vt:lpstr>
      <vt:lpstr>랜섬 웨어 피해 예상 비용</vt:lpstr>
      <vt:lpstr>PowerPoint 프레젠테이션</vt:lpstr>
      <vt:lpstr>구현 (2)</vt:lpstr>
      <vt:lpstr>구현 (3)</vt:lpstr>
      <vt:lpstr>구현 (4)</vt:lpstr>
      <vt:lpstr>유포 경로 (1)</vt:lpstr>
      <vt:lpstr>유포 경로 (2)</vt:lpstr>
      <vt:lpstr>프로젝트에서의 유포 방식</vt:lpstr>
      <vt:lpstr>실제 구현물의 동작</vt:lpstr>
      <vt:lpstr>정리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이주현</dc:creator>
  <cp:lastModifiedBy>User</cp:lastModifiedBy>
  <cp:revision>347</cp:revision>
  <dcterms:created xsi:type="dcterms:W3CDTF">2016-08-03T07:09:01Z</dcterms:created>
  <dcterms:modified xsi:type="dcterms:W3CDTF">2019-06-10T11:38:55Z</dcterms:modified>
</cp:coreProperties>
</file>